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803" r:id="rId2"/>
    <p:sldId id="6646090" r:id="rId3"/>
    <p:sldId id="6646097" r:id="rId4"/>
    <p:sldId id="6646098" r:id="rId5"/>
    <p:sldId id="6646099" r:id="rId6"/>
    <p:sldId id="6646141" r:id="rId7"/>
    <p:sldId id="6646143" r:id="rId8"/>
    <p:sldId id="6646147" r:id="rId9"/>
    <p:sldId id="6646148" r:id="rId10"/>
    <p:sldId id="6646115" r:id="rId11"/>
    <p:sldId id="6646116" r:id="rId12"/>
    <p:sldId id="6646128" r:id="rId13"/>
    <p:sldId id="6646129" r:id="rId14"/>
    <p:sldId id="6646145" r:id="rId15"/>
    <p:sldId id="6646121" r:id="rId16"/>
    <p:sldId id="6646181" r:id="rId17"/>
    <p:sldId id="6646093" r:id="rId18"/>
    <p:sldId id="6646094" r:id="rId19"/>
    <p:sldId id="6646182" r:id="rId20"/>
    <p:sldId id="6646133" r:id="rId21"/>
    <p:sldId id="6646096" r:id="rId22"/>
    <p:sldId id="6646077" r:id="rId23"/>
    <p:sldId id="6646084" r:id="rId24"/>
    <p:sldId id="6646085" r:id="rId25"/>
    <p:sldId id="6646142" r:id="rId26"/>
    <p:sldId id="6646103" r:id="rId27"/>
    <p:sldId id="6646104" r:id="rId28"/>
    <p:sldId id="6646144" r:id="rId29"/>
    <p:sldId id="6646106" r:id="rId30"/>
    <p:sldId id="6646107" r:id="rId31"/>
    <p:sldId id="6646109" r:id="rId32"/>
    <p:sldId id="6646146" r:id="rId33"/>
    <p:sldId id="6646149" r:id="rId34"/>
    <p:sldId id="6646117" r:id="rId35"/>
    <p:sldId id="6646179" r:id="rId36"/>
    <p:sldId id="6646119" r:id="rId37"/>
    <p:sldId id="6646120" r:id="rId38"/>
    <p:sldId id="6646180" r:id="rId39"/>
    <p:sldId id="6646123" r:id="rId40"/>
    <p:sldId id="6646124" r:id="rId41"/>
    <p:sldId id="6646125" r:id="rId42"/>
    <p:sldId id="6646126" r:id="rId43"/>
    <p:sldId id="6646127" r:id="rId44"/>
    <p:sldId id="6646130" r:id="rId45"/>
    <p:sldId id="6646132" r:id="rId46"/>
    <p:sldId id="6646083" r:id="rId47"/>
    <p:sldId id="6646079" r:id="rId48"/>
    <p:sldId id="6646081" r:id="rId49"/>
    <p:sldId id="6646092" r:id="rId50"/>
    <p:sldId id="6646131" r:id="rId51"/>
    <p:sldId id="6645646" r:id="rId52"/>
  </p:sldIdLst>
  <p:sldSz cx="12192000" cy="6858000"/>
  <p:notesSz cx="6858000" cy="9144000"/>
  <p:custDataLst>
    <p:tags r:id="rId5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7D4"/>
    <a:srgbClr val="191919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4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132" y="288"/>
      </p:cViewPr>
      <p:guideLst>
        <p:guide orient="horz" pos="2132"/>
        <p:guide pos="3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75E31-9D97-4B1F-AE1D-511282DE59F4}" type="datetimeFigureOut">
              <a:rPr lang="zh-CN" altLang="en-US" smtClean="0"/>
              <a:t>2025/2/13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2FB9E3-7A0A-4B2D-BE5A-942A99172D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FB668-CBFE-4C2F-9B58-D6B4CE17FE57}" type="datetimeFigureOut">
              <a:rPr lang="zh-CN" altLang="en-US" smtClean="0"/>
              <a:t>2025/2/13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B6948-41DF-42EA-9E6C-830746DEFB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B6948-41DF-42EA-9E6C-830746DEFB7E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50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 bwMode="auto">
          <a:xfrm>
            <a:off x="-1" y="1212716"/>
            <a:ext cx="12202955" cy="1221646"/>
          </a:xfrm>
          <a:prstGeom prst="rect">
            <a:avLst/>
          </a:prstGeom>
          <a:solidFill>
            <a:schemeClr val="bg1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6770" tIns="48385" rIns="96770" bIns="48385" numCol="1" rtlCol="0" anchor="t" anchorCtr="0" compatLnSpc="1"/>
          <a:lstStyle/>
          <a:p>
            <a:pPr marL="0" marR="0" indent="0" algn="l" defTabSz="9677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90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462" y="218247"/>
            <a:ext cx="1720282" cy="491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7889050" y="215100"/>
            <a:ext cx="2729431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609600"/>
            <a:r>
              <a:rPr lang="en-US" altLang="zh-CN" sz="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</a:rPr>
              <a:t>WE  AIM  AT CUSTOMERS’MAXIMUM  SATISFACTION</a:t>
            </a:r>
          </a:p>
        </p:txBody>
      </p:sp>
      <p:cxnSp>
        <p:nvCxnSpPr>
          <p:cNvPr id="7" name="直接连接符 50"/>
          <p:cNvCxnSpPr/>
          <p:nvPr userDrawn="1"/>
        </p:nvCxnSpPr>
        <p:spPr>
          <a:xfrm>
            <a:off x="7976830" y="457701"/>
            <a:ext cx="2167260" cy="0"/>
          </a:xfrm>
          <a:prstGeom prst="line">
            <a:avLst/>
          </a:prstGeom>
          <a:ln>
            <a:solidFill>
              <a:schemeClr val="bg1">
                <a:lumMod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672985" y="235274"/>
            <a:ext cx="1195335" cy="3225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2793" y="399927"/>
            <a:ext cx="378788" cy="1263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72439" y="45440"/>
            <a:ext cx="4147987" cy="10322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426623" y="175933"/>
            <a:ext cx="3643716" cy="4412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58907" y="222745"/>
            <a:ext cx="6939208" cy="36512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 i="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 dirty="0"/>
              <a:t>内容一级标题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44" y="298479"/>
            <a:ext cx="177313" cy="217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33" y="297133"/>
            <a:ext cx="177313" cy="21789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26623" y="175933"/>
            <a:ext cx="3643716" cy="4412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462" y="218247"/>
            <a:ext cx="1720282" cy="49160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375BD-B39C-438A-BD6F-5C147BF6E6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0.png"/><Relationship Id="rId4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6491605" y="4919980"/>
            <a:ext cx="550100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单位：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智能物流中心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制作人：</a:t>
            </a:r>
            <a:r>
              <a:rPr 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王世方、姜辉、薛健、靖侨、王玲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汇报人：姜辉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日期：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2024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18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-1" y="1212716"/>
            <a:ext cx="12202955" cy="1221646"/>
          </a:xfrm>
          <a:prstGeom prst="rect">
            <a:avLst/>
          </a:prstGeom>
          <a:solidFill>
            <a:schemeClr val="bg1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6770" tIns="48385" rIns="96770" bIns="48385" numCol="1" rtlCol="0" anchor="t" anchorCtr="0" compatLnSpc="1"/>
          <a:lstStyle/>
          <a:p>
            <a:pPr marL="0" marR="0" indent="0" algn="l" defTabSz="9677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90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55" y="1482050"/>
            <a:ext cx="1219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商用车车架分装线器具方案评审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09</a:t>
            </a:r>
            <a:r>
              <a:rPr lang="zh-CN" altLang="en-US" sz="2800" dirty="0" smtClean="0">
                <a:solidFill>
                  <a:prstClr val="black"/>
                </a:solidFill>
              </a:rPr>
              <a:t>导向板器具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10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43245" y="865505"/>
            <a:ext cx="6054090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dirty="0"/>
              <a:t>导向</a:t>
            </a:r>
            <a:r>
              <a:rPr lang="zh-CN" dirty="0" smtClean="0"/>
              <a:t>板器具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80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100x370x43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3.7Kg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WG9725522250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300-200mm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43880" y="4382135"/>
            <a:ext cx="605345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定位方式：多层层板分格定位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990" y="865505"/>
            <a:ext cx="1363288" cy="144000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/>
          <a:stretch>
            <a:fillRect/>
          </a:stretch>
        </p:blipFill>
        <p:spPr>
          <a:xfrm>
            <a:off x="10257155" y="2941955"/>
            <a:ext cx="1440000" cy="144000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5"/>
          <a:stretch>
            <a:fillRect/>
          </a:stretch>
        </p:blipFill>
        <p:spPr>
          <a:xfrm>
            <a:off x="603250" y="865505"/>
            <a:ext cx="5040000" cy="50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10</a:t>
            </a:r>
            <a:r>
              <a:rPr lang="zh-CN" altLang="en-US" sz="2800" dirty="0" smtClean="0">
                <a:solidFill>
                  <a:prstClr val="black"/>
                </a:solidFill>
              </a:rPr>
              <a:t>平衡夹器具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11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73775" cy="37426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dirty="0"/>
              <a:t>平衡</a:t>
            </a:r>
            <a:r>
              <a:rPr lang="zh-CN" dirty="0" smtClean="0"/>
              <a:t>夹器具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120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>
                <a:sym typeface="+mn-ea"/>
              </a:rPr>
              <a:t>250X90X70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2.9Kg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WG9750680075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300-200mm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606925"/>
            <a:ext cx="6075680" cy="18465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 altLang="en-US">
                <a:sym typeface="+mn-ea"/>
              </a:rPr>
              <a:t>聚氨酯</a:t>
            </a:r>
            <a:r>
              <a:rPr lang="en-US" altLang="zh-CN">
                <a:sym typeface="+mn-ea"/>
              </a:rPr>
              <a:t> 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多层平板分格定位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256520" y="865505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0256520" y="3168015"/>
            <a:ext cx="1440000" cy="144000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/>
          <a:stretch>
            <a:fillRect/>
          </a:stretch>
        </p:blipFill>
        <p:spPr>
          <a:xfrm>
            <a:off x="581025" y="858520"/>
            <a:ext cx="5040000" cy="50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443230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11</a:t>
            </a:r>
            <a:r>
              <a:rPr lang="zh-CN" altLang="en-US" sz="2800" dirty="0" smtClean="0">
                <a:solidFill>
                  <a:prstClr val="black"/>
                </a:solidFill>
              </a:rPr>
              <a:t>减震器支架器具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737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dirty="0"/>
              <a:t>减震器</a:t>
            </a:r>
            <a:r>
              <a:rPr lang="zh-CN" dirty="0" smtClean="0"/>
              <a:t>支架器具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48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300x180x120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WG9925680046~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300-200mm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12838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</a:t>
            </a:r>
            <a:r>
              <a:rPr lang="zh-CN">
                <a:sym typeface="+mn-ea"/>
              </a:rPr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多层平板分格定位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79120" y="56978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？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579120" y="865505"/>
            <a:ext cx="5040000" cy="50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12</a:t>
            </a:r>
            <a:r>
              <a:rPr lang="zh-CN" altLang="en-US" sz="2800" dirty="0" smtClean="0">
                <a:solidFill>
                  <a:prstClr val="black"/>
                </a:solidFill>
              </a:rPr>
              <a:t>板</a:t>
            </a:r>
            <a:r>
              <a:rPr lang="zh-CN" sz="2800" dirty="0" smtClean="0">
                <a:solidFill>
                  <a:prstClr val="black"/>
                </a:solidFill>
              </a:rPr>
              <a:t>簧支架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50915" cy="34855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：板</a:t>
            </a:r>
            <a:r>
              <a:rPr lang="zh-CN" dirty="0" smtClean="0"/>
              <a:t>簧支架器具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60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1680X71100X1500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222x150x152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5.0Kg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812W61701-5013~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280mm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51655"/>
            <a:ext cx="6052820" cy="1758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pic>
        <p:nvPicPr>
          <p:cNvPr id="183" name="图片 182" descr="lQDPKGqvbuzHFOfND8DNC9Cw88n8uPYHH90GnYdlDufOAA_3024_4032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3660" y="865505"/>
            <a:ext cx="1440000" cy="1440000"/>
          </a:xfrm>
          <a:prstGeom prst="rect">
            <a:avLst/>
          </a:prstGeom>
        </p:spPr>
      </p:pic>
      <p:pic>
        <p:nvPicPr>
          <p:cNvPr id="182" name="图片 181" descr="lADPJv8gbWglkY_NBFDNAzw_828_1104"/>
          <p:cNvPicPr/>
          <p:nvPr/>
        </p:nvPicPr>
        <p:blipFill>
          <a:blip r:embed="rId4"/>
          <a:stretch>
            <a:fillRect/>
          </a:stretch>
        </p:blipFill>
        <p:spPr>
          <a:xfrm>
            <a:off x="10233660" y="2841625"/>
            <a:ext cx="1440000" cy="144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5"/>
          <a:stretch>
            <a:fillRect/>
          </a:stretch>
        </p:blipFill>
        <p:spPr>
          <a:xfrm>
            <a:off x="853168" y="1140732"/>
            <a:ext cx="5040000" cy="50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2171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13</a:t>
            </a:r>
            <a:r>
              <a:rPr sz="2800" dirty="0" smtClean="0">
                <a:solidFill>
                  <a:prstClr val="black"/>
                </a:solidFill>
              </a:rPr>
              <a:t>排气管吊架总成器具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14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dirty="0" err="1" smtClean="0"/>
              <a:t>排气管吊架总成器具</a:t>
            </a:r>
            <a:endParaRPr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60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zh-CN" dirty="0"/>
              <a:t>总成件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2.5Kg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产品件号：总成件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230mm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olidFill>
                  <a:schemeClr val="tx1"/>
                </a:solidFill>
                <a:sym typeface="+mn-ea"/>
              </a:rPr>
              <a:t>物流-分装-线边</a:t>
            </a:r>
          </a:p>
        </p:txBody>
      </p:sp>
      <p:pic>
        <p:nvPicPr>
          <p:cNvPr id="4" name="图片 3"/>
          <p:cNvPicPr preferRelativeResize="0"/>
          <p:nvPr/>
        </p:nvPicPr>
        <p:blipFill>
          <a:blip r:embed="rId4"/>
          <a:stretch>
            <a:fillRect/>
          </a:stretch>
        </p:blipFill>
        <p:spPr>
          <a:xfrm rot="16200000">
            <a:off x="10561321" y="880926"/>
            <a:ext cx="1440000" cy="14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14</a:t>
            </a:r>
            <a:r>
              <a:rPr lang="zh-CN" altLang="en-US" sz="2800" dirty="0" smtClean="0">
                <a:solidFill>
                  <a:prstClr val="black"/>
                </a:solidFill>
              </a:rPr>
              <a:t>前</a:t>
            </a:r>
            <a:r>
              <a:rPr lang="zh-CN" altLang="en-US" sz="2800" dirty="0" smtClean="0">
                <a:solidFill>
                  <a:prstClr val="black"/>
                </a:solidFill>
              </a:rPr>
              <a:t>桥</a:t>
            </a:r>
            <a:r>
              <a:rPr lang="zh-CN" altLang="en-US" sz="2800" dirty="0" smtClean="0">
                <a:solidFill>
                  <a:prstClr val="black"/>
                </a:solidFill>
              </a:rPr>
              <a:t>压板器具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15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82030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前桥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压板器具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80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140X140X250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3.0Kg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YG9525520381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300-200mm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8393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zh-CN">
                <a:sym typeface="+mn-ea"/>
              </a:rPr>
              <a:t>物流</a:t>
            </a:r>
            <a:r>
              <a:rPr lang="en-US" altLang="zh-CN">
                <a:sym typeface="+mn-ea"/>
              </a:rPr>
              <a:t>-PC-</a:t>
            </a:r>
            <a:r>
              <a:rPr lang="zh-CN" altLang="en-US">
                <a:sym typeface="+mn-ea"/>
              </a:rPr>
              <a:t>车架装配线边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581025" y="865505"/>
            <a:ext cx="5040000" cy="504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10264775" y="865505"/>
            <a:ext cx="1440000" cy="144000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/>
          <a:stretch>
            <a:fillRect/>
          </a:stretch>
        </p:blipFill>
        <p:spPr>
          <a:xfrm>
            <a:off x="10264775" y="2941955"/>
            <a:ext cx="1440000" cy="14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15</a:t>
            </a:r>
            <a:r>
              <a:rPr lang="zh-CN" altLang="en-US" sz="2800" dirty="0" smtClean="0">
                <a:solidFill>
                  <a:prstClr val="black"/>
                </a:solidFill>
              </a:rPr>
              <a:t>底盘减震器器具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16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底盘减震器</a:t>
            </a:r>
            <a:r>
              <a:rPr lang="zh-CN" altLang="en-US" dirty="0" smtClean="0">
                <a:solidFill>
                  <a:prstClr val="black"/>
                </a:solidFill>
              </a:rPr>
              <a:t>器具</a:t>
            </a:r>
            <a:endParaRPr lang="en-US" altLang="zh-CN" dirty="0" smtClean="0">
              <a:solidFill>
                <a:prstClr val="black"/>
              </a:solidFill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 smtClean="0"/>
              <a:t>器具</a:t>
            </a:r>
            <a:r>
              <a:rPr lang="zh-CN" altLang="en-US" dirty="0"/>
              <a:t>容量：</a:t>
            </a:r>
            <a:r>
              <a:rPr lang="en-US" dirty="0"/>
              <a:t>80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sz="1600" dirty="0"/>
              <a:t>520X75X75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4.54Kg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sz="1200" dirty="0"/>
              <a:t>WG9100680046</a:t>
            </a:r>
            <a:r>
              <a:rPr lang="zh-CN" sz="1200" dirty="0"/>
              <a:t>等最大直径</a:t>
            </a:r>
            <a:r>
              <a:rPr lang="en-US" altLang="zh-CN" sz="1200" dirty="0"/>
              <a:t>90mm</a:t>
            </a:r>
            <a:r>
              <a:rPr lang="zh-CN" altLang="en-US" sz="1200" dirty="0"/>
              <a:t>可放</a:t>
            </a:r>
            <a:endParaRPr lang="en-US" altLang="zh-CN" sz="1200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158</a:t>
            </a:r>
            <a:r>
              <a:rPr lang="zh-CN" altLang="en-US" dirty="0"/>
              <a:t>横</a:t>
            </a:r>
            <a:r>
              <a:rPr lang="en-US" altLang="zh-CN" dirty="0"/>
              <a:t>/340</a:t>
            </a:r>
            <a:r>
              <a:rPr lang="zh-CN" altLang="en-US" dirty="0"/>
              <a:t>纵</a:t>
            </a:r>
            <a:r>
              <a:rPr lang="en-US" altLang="zh-CN" dirty="0"/>
              <a:t>mm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340mm     </a:t>
            </a:r>
            <a:endParaRPr lang="en-US" altLang="zh-CN" b="1" dirty="0">
              <a:solidFill>
                <a:srgbClr val="FF0000"/>
              </a:solidFill>
            </a:endParaRPr>
          </a:p>
          <a:p>
            <a:endParaRPr lang="en-US" altLang="zh-CN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-65mm</a:t>
            </a:r>
            <a:r>
              <a:rPr lang="zh-CN" altLang="en-US">
                <a:sym typeface="+mn-ea"/>
              </a:rPr>
              <a:t>聚氨酯，底层</a:t>
            </a:r>
            <a:r>
              <a:rPr lang="en-US" altLang="zh-CN">
                <a:sym typeface="+mn-ea"/>
              </a:rPr>
              <a:t>15mm/10mm</a:t>
            </a:r>
            <a:r>
              <a:rPr lang="zh-CN" altLang="en-US">
                <a:sym typeface="+mn-ea"/>
              </a:rPr>
              <a:t>，</a:t>
            </a:r>
            <a:r>
              <a:rPr lang="en-US" altLang="zh-CN">
                <a:sym typeface="+mn-ea"/>
              </a:rPr>
              <a:t>45</a:t>
            </a:r>
            <a:r>
              <a:rPr lang="zh-CN" altLang="en-US">
                <a:sym typeface="+mn-ea"/>
              </a:rPr>
              <a:t>°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多层卡槽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t="22540" b="27760"/>
          <a:stretch>
            <a:fillRect/>
          </a:stretch>
        </p:blipFill>
        <p:spPr>
          <a:xfrm rot="16200000">
            <a:off x="10353675" y="1617980"/>
            <a:ext cx="2400300" cy="8947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0" y="865505"/>
            <a:ext cx="5331290" cy="504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120" y="5657850"/>
            <a:ext cx="2120900" cy="12001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634980" y="36004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16</a:t>
            </a:r>
            <a:r>
              <a:rPr lang="zh-CN" altLang="en-US" sz="2800" dirty="0" smtClean="0">
                <a:solidFill>
                  <a:prstClr val="black"/>
                </a:solidFill>
              </a:rPr>
              <a:t>中间</a:t>
            </a:r>
            <a:r>
              <a:rPr lang="zh-CN" altLang="en-US" sz="2800" dirty="0">
                <a:solidFill>
                  <a:prstClr val="black"/>
                </a:solidFill>
              </a:rPr>
              <a:t>支撑角</a:t>
            </a:r>
            <a:r>
              <a:rPr lang="zh-CN" altLang="en-US" sz="2800" dirty="0" smtClean="0">
                <a:solidFill>
                  <a:prstClr val="black"/>
                </a:solidFill>
              </a:rPr>
              <a:t>板器具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17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器具名称：中间支撑角</a:t>
            </a:r>
            <a:r>
              <a:rPr lang="zh-CN" altLang="en-US" dirty="0" smtClean="0"/>
              <a:t>板器具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56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sz="1600" dirty="0"/>
              <a:t>290X314X65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6.1Kg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sz="1200" dirty="0"/>
              <a:t>WG9925316032</a:t>
            </a:r>
            <a:r>
              <a:rPr lang="zh-CN" sz="1200" dirty="0"/>
              <a:t>等</a:t>
            </a:r>
            <a:endParaRPr sz="1200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85.5mm  236mm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558mm</a:t>
            </a:r>
            <a:r>
              <a:rPr lang="zh-CN" altLang="en-US" dirty="0"/>
              <a:t>，横向</a:t>
            </a:r>
            <a:r>
              <a:rPr lang="en-US" altLang="zh-CN" dirty="0"/>
              <a:t>85.5mm</a:t>
            </a:r>
            <a:r>
              <a:rPr lang="zh-CN" altLang="en-US" dirty="0"/>
              <a:t>间隙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>
                <a:sym typeface="+mn-ea"/>
              </a:rPr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定位方式：多层平板分隔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361950" y="865505"/>
            <a:ext cx="5040000" cy="503999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634980" y="36004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>
                <a:solidFill>
                  <a:prstClr val="black"/>
                </a:solidFill>
              </a:rPr>
              <a:t>17</a:t>
            </a:r>
            <a:r>
              <a:rPr lang="zh-CN" altLang="en-US" sz="2800" dirty="0">
                <a:solidFill>
                  <a:prstClr val="black"/>
                </a:solidFill>
              </a:rPr>
              <a:t>消声器</a:t>
            </a:r>
            <a:r>
              <a:rPr lang="zh-CN" altLang="en-US" sz="2800" dirty="0" smtClean="0">
                <a:solidFill>
                  <a:prstClr val="black"/>
                </a:solidFill>
              </a:rPr>
              <a:t>支架器具</a:t>
            </a:r>
            <a:r>
              <a:rPr lang="en-US" altLang="zh-CN" sz="2800" dirty="0" smtClean="0">
                <a:solidFill>
                  <a:prstClr val="black"/>
                </a:solidFill>
              </a:rPr>
              <a:t>6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消声器支架器具</a:t>
            </a:r>
            <a:r>
              <a:rPr lang="en-US" altLang="zh-CN" dirty="0" smtClean="0">
                <a:solidFill>
                  <a:prstClr val="black"/>
                </a:solidFill>
              </a:rPr>
              <a:t>6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 smtClean="0"/>
              <a:t>器具</a:t>
            </a:r>
            <a:r>
              <a:rPr lang="zh-CN" altLang="en-US" dirty="0"/>
              <a:t>容量：</a:t>
            </a:r>
            <a:r>
              <a:rPr lang="en-US" dirty="0"/>
              <a:t>36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sz="1400" dirty="0"/>
              <a:t>393X385.5X60 440X384</a:t>
            </a:r>
            <a:r>
              <a:rPr lang="en-US" sz="1400" dirty="0">
                <a:sym typeface="+mn-ea"/>
              </a:rPr>
              <a:t>X133.5</a:t>
            </a:r>
            <a:endParaRPr lang="en-US" sz="1400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8.2Kg 11.48kg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sz="1200" dirty="0"/>
              <a:t>711W15502-5361</a:t>
            </a:r>
            <a:r>
              <a:rPr lang="en-US" sz="1200" dirty="0"/>
              <a:t> YG9625540758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172.53mm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558mm</a:t>
            </a:r>
            <a:r>
              <a:rPr lang="zh-CN" altLang="en-US" dirty="0"/>
              <a:t>，横向</a:t>
            </a:r>
            <a:r>
              <a:rPr lang="en-US" altLang="zh-CN" dirty="0"/>
              <a:t>137mm</a:t>
            </a:r>
            <a:r>
              <a:rPr lang="zh-CN" altLang="en-US" dirty="0"/>
              <a:t>间隙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定位方式：多层平板分隔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 rot="16200000">
            <a:off x="10561500" y="865505"/>
            <a:ext cx="1440000" cy="144000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rcRect r="3276"/>
          <a:stretch>
            <a:fillRect/>
          </a:stretch>
        </p:blipFill>
        <p:spPr>
          <a:xfrm>
            <a:off x="460375" y="865505"/>
            <a:ext cx="5040000" cy="503999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634980" y="36004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rcRect b="20361"/>
          <a:stretch>
            <a:fillRect/>
          </a:stretch>
        </p:blipFill>
        <p:spPr>
          <a:xfrm>
            <a:off x="1391920" y="4056380"/>
            <a:ext cx="4229100" cy="28016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77865"/>
            <a:ext cx="2893981" cy="108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18</a:t>
            </a:r>
            <a:r>
              <a:rPr lang="zh-CN" altLang="en-US" sz="2800" dirty="0">
                <a:solidFill>
                  <a:prstClr val="black"/>
                </a:solidFill>
              </a:rPr>
              <a:t>消声器支架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r>
              <a:rPr lang="en-US" altLang="zh-CN" sz="2800" dirty="0" smtClean="0">
                <a:solidFill>
                  <a:prstClr val="black"/>
                </a:solidFill>
              </a:rPr>
              <a:t>7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19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消声器支架</a:t>
            </a:r>
            <a:r>
              <a:rPr lang="zh-CN" altLang="en-US" dirty="0" smtClean="0">
                <a:solidFill>
                  <a:prstClr val="black"/>
                </a:solidFill>
              </a:rPr>
              <a:t>器具</a:t>
            </a:r>
            <a:r>
              <a:rPr lang="en-US" altLang="zh-CN" dirty="0" smtClean="0">
                <a:solidFill>
                  <a:prstClr val="black"/>
                </a:solidFill>
              </a:rPr>
              <a:t>7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60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altLang="zh-CN" dirty="0"/>
              <a:t>785X365X86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8Kg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sz="1200" dirty="0"/>
              <a:t>AZ9H2554620100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17mm</a:t>
            </a:r>
            <a:r>
              <a:rPr lang="zh-CN" altLang="en-US" dirty="0"/>
              <a:t>横向</a:t>
            </a:r>
            <a:r>
              <a:rPr lang="en-US" altLang="zh-CN" dirty="0"/>
              <a:t>/80mm</a:t>
            </a:r>
            <a:r>
              <a:rPr lang="zh-CN" altLang="en-US" dirty="0"/>
              <a:t>纵向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350mm   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-55mm</a:t>
            </a:r>
            <a:r>
              <a:rPr lang="zh-CN" altLang="en-US"/>
              <a:t>厚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多层悬臂开槽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45" y="865505"/>
            <a:ext cx="5517073" cy="468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634980" y="36004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01</a:t>
            </a:r>
            <a:r>
              <a:rPr lang="zh-CN" altLang="en-US" sz="2800" dirty="0" smtClean="0">
                <a:solidFill>
                  <a:prstClr val="black"/>
                </a:solidFill>
              </a:rPr>
              <a:t>通用支架类器具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通用支架类</a:t>
            </a:r>
            <a:r>
              <a:rPr lang="zh-CN" altLang="en-US" dirty="0" smtClean="0">
                <a:solidFill>
                  <a:prstClr val="black"/>
                </a:solidFill>
              </a:rPr>
              <a:t>器具</a:t>
            </a:r>
            <a:endParaRPr lang="en-US" altLang="zh-CN" dirty="0" smtClean="0">
              <a:solidFill>
                <a:prstClr val="black"/>
              </a:solidFill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 smtClean="0"/>
              <a:t>器具</a:t>
            </a:r>
            <a:r>
              <a:rPr lang="zh-CN" altLang="en-US" dirty="0"/>
              <a:t>容量：</a:t>
            </a:r>
            <a:r>
              <a:rPr lang="en-US" dirty="0"/>
              <a:t>80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sz="1600" dirty="0"/>
              <a:t>177X179X82</a:t>
            </a:r>
            <a:r>
              <a:rPr lang="zh-CN" altLang="en-US" sz="1600" dirty="0"/>
              <a:t>，</a:t>
            </a:r>
            <a:r>
              <a:rPr lang="en-US" sz="1600" dirty="0"/>
              <a:t>241X106X90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3.5Kg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zh-CN" altLang="en-US" sz="1200" dirty="0"/>
              <a:t>WG9925688230</a:t>
            </a:r>
            <a:r>
              <a:rPr lang="en-US" altLang="zh-CN" sz="1200" dirty="0"/>
              <a:t> WG9719680060</a:t>
            </a:r>
            <a:r>
              <a:rPr lang="zh-CN" altLang="en-US" sz="1200" dirty="0"/>
              <a:t>等</a:t>
            </a:r>
            <a:endParaRPr lang="en-US" altLang="zh-CN" sz="1200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155mm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235mm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多层平板分格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rcRect l="8172"/>
          <a:stretch>
            <a:fillRect/>
          </a:stretch>
        </p:blipFill>
        <p:spPr>
          <a:xfrm>
            <a:off x="392430" y="865505"/>
            <a:ext cx="5040000" cy="50399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634980" y="36004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40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9611360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schemeClr val="tx1"/>
                </a:solidFill>
              </a:rPr>
              <a:t>19</a:t>
            </a:r>
            <a:r>
              <a:rPr lang="zh-CN" altLang="en-US" sz="2800" dirty="0">
                <a:solidFill>
                  <a:prstClr val="black"/>
                </a:solidFill>
              </a:rPr>
              <a:t>消声器支架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r>
              <a:rPr lang="en-US" altLang="zh-CN" sz="2800" dirty="0" smtClean="0">
                <a:solidFill>
                  <a:prstClr val="black"/>
                </a:solidFill>
              </a:rPr>
              <a:t>8</a:t>
            </a: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20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50915" cy="3416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消声器支架</a:t>
            </a:r>
            <a:r>
              <a:rPr lang="zh-CN" altLang="en-US" dirty="0" smtClean="0">
                <a:solidFill>
                  <a:prstClr val="black"/>
                </a:solidFill>
              </a:rPr>
              <a:t>器具</a:t>
            </a:r>
            <a:r>
              <a:rPr lang="en-US" altLang="zh-CN" dirty="0" smtClean="0">
                <a:solidFill>
                  <a:prstClr val="black"/>
                </a:solidFill>
              </a:rPr>
              <a:t>8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12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2200X1100X1500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900X400X300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30.2Kg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az9h2554620029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150mm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230mm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281805"/>
            <a:ext cx="6052820" cy="18281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</a:t>
            </a:r>
            <a:r>
              <a:rPr lang="zh-CN">
                <a:sym typeface="+mn-ea"/>
              </a:rPr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定位方式：多层</a:t>
            </a:r>
            <a:r>
              <a:rPr lang="zh-CN">
                <a:sym typeface="+mn-ea"/>
              </a:rPr>
              <a:t>悬臂支撑卡槽定位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3025" y="865505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0233660" y="2841625"/>
            <a:ext cx="1440000" cy="144000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/>
          <a:stretch>
            <a:fillRect/>
          </a:stretch>
        </p:blipFill>
        <p:spPr>
          <a:xfrm>
            <a:off x="581025" y="865505"/>
            <a:ext cx="5040000" cy="50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109835" y="4817745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20</a:t>
            </a:r>
            <a:r>
              <a:rPr lang="zh-CN" altLang="en-US" sz="2800" dirty="0" smtClean="0">
                <a:solidFill>
                  <a:prstClr val="black"/>
                </a:solidFill>
              </a:rPr>
              <a:t>中冷器保护板器具（</a:t>
            </a:r>
            <a:r>
              <a:rPr lang="zh-CN" altLang="en-US" sz="2800" dirty="0" smtClean="0">
                <a:solidFill>
                  <a:prstClr val="black"/>
                </a:solidFill>
              </a:rPr>
              <a:t>改方案）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21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中冷器保护板器具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6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>
                <a:sym typeface="+mn-ea"/>
              </a:rPr>
              <a:t>1460X950X1500</a:t>
            </a:r>
            <a:endParaRPr lang="en-US" altLang="zh-CN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920</a:t>
            </a:r>
            <a:r>
              <a:rPr dirty="0"/>
              <a:t>*</a:t>
            </a:r>
            <a:r>
              <a:rPr lang="en-US" dirty="0"/>
              <a:t>410</a:t>
            </a:r>
            <a:r>
              <a:rPr dirty="0"/>
              <a:t>*</a:t>
            </a:r>
            <a:r>
              <a:rPr lang="en-US" dirty="0"/>
              <a:t>210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4.65Kg 8.17kg </a:t>
            </a:r>
            <a:r>
              <a:rPr lang="zh-CN" altLang="en-US" dirty="0"/>
              <a:t>厚</a:t>
            </a:r>
            <a:r>
              <a:rPr lang="en-US" altLang="zh-CN" dirty="0"/>
              <a:t>2.5-3mm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sz="1200" dirty="0"/>
              <a:t>711W06201-0089</a:t>
            </a:r>
            <a:r>
              <a:rPr lang="en-US" sz="1200" dirty="0"/>
              <a:t> WG9925939390 </a:t>
            </a:r>
            <a:r>
              <a:rPr sz="1200" dirty="0"/>
              <a:t>752W06201-0502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zh-CN" altLang="en-US" sz="1600" dirty="0">
                <a:sym typeface="+mn-ea"/>
              </a:rPr>
              <a:t>产品件移出聚氨酯卡槽时与上层钢管间距</a:t>
            </a:r>
            <a:r>
              <a:rPr lang="en-US" altLang="zh-CN" sz="1600" dirty="0">
                <a:sym typeface="+mn-ea"/>
              </a:rPr>
              <a:t>118mm</a:t>
            </a:r>
            <a:endParaRPr lang="zh-CN" altLang="en-US" sz="1600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>
                <a:sym typeface="+mn-ea"/>
              </a:rPr>
              <a:t>450mm</a:t>
            </a:r>
            <a:r>
              <a:rPr lang="en-US" altLang="zh-CN" dirty="0"/>
              <a:t>  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/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多层悬臂开槽支撑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  <a:r>
              <a:rPr lang="en-US"/>
              <a:t> </a:t>
            </a:r>
            <a:r>
              <a:rPr lang="zh-CN"/>
              <a:t>吊装</a:t>
            </a: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382270" y="865505"/>
            <a:ext cx="5040000" cy="504000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21</a:t>
            </a:r>
            <a:r>
              <a:rPr lang="zh-CN" altLang="en-US" sz="2800" dirty="0" smtClean="0">
                <a:solidFill>
                  <a:prstClr val="black"/>
                </a:solidFill>
                <a:sym typeface="+mn-ea"/>
              </a:rPr>
              <a:t>下水管总成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22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器具名称：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</a:t>
            </a:r>
            <a:r>
              <a:rPr 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水管总成器具</a:t>
            </a:r>
            <a:endParaRPr 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器具容量：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14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1680X750X1500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产品件外形尺寸：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产品件质量：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2.5Kg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产品件号：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AZ000053000326等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135mm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层间距：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550mm</a:t>
            </a: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框架及骨架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防护材料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聚氨酯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定位方式：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多层卡槽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流转形式：</a:t>
            </a:r>
            <a:r>
              <a:rPr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分装-</a:t>
            </a:r>
            <a:r>
              <a:rPr 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车架装配线</a:t>
            </a:r>
            <a:r>
              <a:rPr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线边</a:t>
            </a: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22</a:t>
            </a:r>
            <a:r>
              <a:rPr lang="zh-CN" altLang="en-US" sz="2800" dirty="0" smtClean="0">
                <a:solidFill>
                  <a:prstClr val="black"/>
                </a:solidFill>
                <a:sym typeface="+mn-ea"/>
              </a:rPr>
              <a:t>换向阀总成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23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器具名称：</a:t>
            </a:r>
            <a:r>
              <a:rPr 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换向阀总成器具</a:t>
            </a:r>
            <a:endParaRPr 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器具容量：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16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1680X1100X1500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产品件外形尺寸：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产品件质量：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产品件号：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198mm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层间距：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框架及骨架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防护材料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PVC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涂层布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定位方式：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刀刮布分格挂式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流转形式：</a:t>
            </a:r>
            <a:r>
              <a:rPr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分装-</a:t>
            </a:r>
            <a:r>
              <a:rPr 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车架装配线</a:t>
            </a:r>
            <a:r>
              <a:rPr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线边</a:t>
            </a: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23</a:t>
            </a:r>
            <a:r>
              <a:rPr lang="zh-CN" altLang="en-US" sz="2800" dirty="0" smtClean="0">
                <a:solidFill>
                  <a:prstClr val="black"/>
                </a:solidFill>
                <a:sym typeface="+mn-ea"/>
              </a:rPr>
              <a:t>双</a:t>
            </a:r>
            <a:r>
              <a:rPr lang="zh-CN" altLang="en-US" sz="2800" dirty="0" smtClean="0">
                <a:solidFill>
                  <a:prstClr val="black"/>
                </a:solidFill>
                <a:sym typeface="+mn-ea"/>
              </a:rPr>
              <a:t>支撑角</a:t>
            </a:r>
            <a:r>
              <a:rPr lang="zh-CN" altLang="en-US" sz="2800" dirty="0" smtClean="0">
                <a:solidFill>
                  <a:prstClr val="black"/>
                </a:solidFill>
                <a:sym typeface="+mn-ea"/>
              </a:rPr>
              <a:t>板总成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24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器具名称：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双支撑角</a:t>
            </a:r>
            <a:r>
              <a:rPr 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板总成器具</a:t>
            </a:r>
            <a:endParaRPr 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器具容量：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1460X1100X1500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产品件外形尺寸：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939X161X54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产品件质量：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8.62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产品件号：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712W41200-5436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等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20mm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层间距：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240mm</a:t>
            </a: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框架及骨架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防护材料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聚氨酯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定位方式：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多层悬臂卡槽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流转形式：</a:t>
            </a:r>
            <a:r>
              <a:rPr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物流-PC-车架装配线边</a:t>
            </a:r>
            <a:endParaRPr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75258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24</a:t>
            </a:r>
            <a:r>
              <a:rPr sz="2800" dirty="0" smtClean="0">
                <a:solidFill>
                  <a:prstClr val="black"/>
                </a:solidFill>
              </a:rPr>
              <a:t>板簧支座器具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25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altLang="en-US" sz="1800" dirty="0"/>
              <a:t>板簧</a:t>
            </a:r>
            <a:r>
              <a:rPr lang="zh-CN" altLang="en-US" sz="1800" dirty="0" smtClean="0"/>
              <a:t>支座器具</a:t>
            </a:r>
            <a:endParaRPr lang="zh-CN" altLang="en-US" sz="1800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42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1680X750X1500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230X160X170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dirty="0"/>
              <a:t>产品件质量：11.5Kg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dirty="0"/>
              <a:t>产品件号：WG9432521013等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340mm</a:t>
            </a:r>
            <a:r>
              <a:rPr lang="en-US" altLang="zh-CN" dirty="0">
                <a:sym typeface="+mn-ea"/>
              </a:rPr>
              <a:t> </a:t>
            </a:r>
            <a:endParaRPr lang="en-US" altLang="zh-CN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多层平板分格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</a:p>
        </p:txBody>
      </p:sp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2</a:t>
            </a:r>
            <a:r>
              <a:rPr sz="2800" dirty="0" smtClean="0">
                <a:solidFill>
                  <a:prstClr val="black"/>
                </a:solidFill>
              </a:rPr>
              <a:t>5弹簧销器具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26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器具名称：弹簧</a:t>
            </a:r>
            <a:r>
              <a:rPr lang="zh-CN" altLang="en-US" dirty="0" smtClean="0"/>
              <a:t>销器具</a:t>
            </a:r>
            <a:r>
              <a:rPr lang="en-US" altLang="zh-CN" dirty="0" smtClean="0"/>
              <a:t> 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600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1460X750X1500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D30X155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0.8Kg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产品件号：AZ000052000550等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320mm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-10mm</a:t>
            </a:r>
            <a:r>
              <a:rPr lang="en-US" altLang="zh-CN">
                <a:sym typeface="+mn-ea"/>
              </a:rPr>
              <a:t>PP</a:t>
            </a:r>
            <a:r>
              <a:rPr lang="zh-CN" altLang="en-US">
                <a:sym typeface="+mn-ea"/>
              </a:rPr>
              <a:t>板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多层平板开孔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olidFill>
                  <a:srgbClr val="FF0000"/>
                </a:solidFill>
                <a:sym typeface="+mn-ea"/>
              </a:rPr>
              <a:t>线边固定</a:t>
            </a:r>
          </a:p>
        </p:txBody>
      </p:sp>
      <p:pic>
        <p:nvPicPr>
          <p:cNvPr id="8809" name="ID_3109C75417A941C58584F1C3AF6B4A5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0920413" y="865188"/>
            <a:ext cx="1080000" cy="108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2208530" y="4971415"/>
            <a:ext cx="3240000" cy="108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26</a:t>
            </a:r>
            <a:r>
              <a:rPr sz="2800" dirty="0" smtClean="0">
                <a:solidFill>
                  <a:prstClr val="black"/>
                </a:solidFill>
              </a:rPr>
              <a:t>储气筒总成</a:t>
            </a:r>
            <a:r>
              <a:rPr lang="zh-CN" sz="2800" dirty="0" smtClean="0">
                <a:solidFill>
                  <a:prstClr val="black"/>
                </a:solidFill>
              </a:rPr>
              <a:t>器具</a:t>
            </a:r>
            <a:endParaRPr lang="zh-CN"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27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器具名称：储</a:t>
            </a:r>
            <a:r>
              <a:rPr lang="zh-CN" altLang="en-US" dirty="0" smtClean="0"/>
              <a:t>气筒总成器具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24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D315X520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8Kg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产品件号：WG9100360797等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240mm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en-US" altLang="zh-CN">
                <a:sym typeface="+mn-ea"/>
              </a:rPr>
              <a:t>EVA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多层平板开槽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olidFill>
                  <a:schemeClr val="tx1"/>
                </a:solidFill>
                <a:sym typeface="+mn-ea"/>
              </a:rPr>
              <a:t>分装-线边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2</a:t>
            </a:r>
            <a:r>
              <a:rPr sz="2800" dirty="0" smtClean="0">
                <a:solidFill>
                  <a:prstClr val="black"/>
                </a:solidFill>
              </a:rPr>
              <a:t>7储气筒紧固带</a:t>
            </a:r>
            <a:r>
              <a:rPr lang="zh-CN" altLang="en-US" sz="2800" dirty="0" smtClean="0">
                <a:solidFill>
                  <a:prstClr val="black"/>
                </a:solidFill>
              </a:rPr>
              <a:t>运输</a:t>
            </a:r>
            <a:r>
              <a:rPr sz="2800" dirty="0" err="1" smtClean="0">
                <a:solidFill>
                  <a:prstClr val="black"/>
                </a:solidFill>
              </a:rPr>
              <a:t>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28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储气筒紧固带运输器具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90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1460X750X1500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500X28*1.5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0.2Kg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产品件号：WG9700360006等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45mm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145mm</a:t>
            </a:r>
            <a:r>
              <a:rPr lang="en-US" altLang="zh-CN" dirty="0">
                <a:sym typeface="+mn-ea"/>
              </a:rPr>
              <a:t>             </a:t>
            </a:r>
            <a:endParaRPr lang="en-US" altLang="zh-CN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endParaRPr lang="en-US" altLang="zh-CN" dirty="0"/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多层悬臂开槽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olidFill>
                  <a:schemeClr val="tx1"/>
                </a:solidFill>
                <a:sym typeface="+mn-ea"/>
              </a:rPr>
              <a:t>物流-分装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1320" y="865505"/>
            <a:ext cx="1440000" cy="251022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2</a:t>
            </a:r>
            <a:r>
              <a:rPr sz="2800" dirty="0" smtClean="0">
                <a:solidFill>
                  <a:prstClr val="black"/>
                </a:solidFill>
              </a:rPr>
              <a:t>8储气筒支架</a:t>
            </a:r>
            <a:r>
              <a:rPr lang="zh-CN" altLang="en-US" sz="2800" dirty="0">
                <a:solidFill>
                  <a:prstClr val="black"/>
                </a:solidFill>
              </a:rPr>
              <a:t>总成</a:t>
            </a:r>
            <a:r>
              <a:rPr sz="2800" dirty="0" smtClean="0">
                <a:solidFill>
                  <a:prstClr val="black"/>
                </a:solidFill>
              </a:rPr>
              <a:t>器具</a:t>
            </a:r>
            <a:r>
              <a:rPr lang="en-US" sz="2800" dirty="0" smtClean="0">
                <a:solidFill>
                  <a:prstClr val="black"/>
                </a:solidFill>
              </a:rPr>
              <a:t>1</a:t>
            </a:r>
            <a:endParaRPr lang="zh-CN" sz="2800" dirty="0">
              <a:solidFill>
                <a:srgbClr val="FF0000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29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器具名称：储气筒</a:t>
            </a:r>
            <a:r>
              <a:rPr lang="zh-CN" altLang="en-US" dirty="0" smtClean="0"/>
              <a:t>支架总成器具</a:t>
            </a:r>
            <a:r>
              <a:rPr lang="en-US" altLang="zh-CN" dirty="0" smtClean="0"/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（</a:t>
            </a:r>
            <a:r>
              <a:rPr lang="zh-CN" altLang="en-US" dirty="0">
                <a:solidFill>
                  <a:srgbClr val="FF0000"/>
                </a:solidFill>
              </a:rPr>
              <a:t>同39-2）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90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产品件外形尺寸：长度</a:t>
            </a:r>
            <a:r>
              <a:rPr lang="en-US" altLang="zh-CN" dirty="0"/>
              <a:t>524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2.5Kg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产品件号：AZ960036000135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90mm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340mm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多层卡槽</a:t>
            </a:r>
            <a:r>
              <a:rPr lang="en-US" altLang="zh-CN">
                <a:sym typeface="+mn-ea"/>
              </a:rPr>
              <a:t>+</a:t>
            </a:r>
            <a:r>
              <a:rPr lang="zh-CN" altLang="en-US">
                <a:sym typeface="+mn-ea"/>
              </a:rPr>
              <a:t>多层分隔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olidFill>
                  <a:schemeClr val="tx1"/>
                </a:solidFill>
                <a:sym typeface="+mn-ea"/>
              </a:rPr>
              <a:t>物流-分装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02</a:t>
            </a:r>
            <a:r>
              <a:rPr lang="zh-CN" altLang="en-US" sz="2800" dirty="0" smtClean="0">
                <a:solidFill>
                  <a:prstClr val="black"/>
                </a:solidFill>
              </a:rPr>
              <a:t>中</a:t>
            </a:r>
            <a:r>
              <a:rPr lang="zh-CN" altLang="en-US" sz="2800" dirty="0">
                <a:solidFill>
                  <a:prstClr val="black"/>
                </a:solidFill>
              </a:rPr>
              <a:t>后桥线束</a:t>
            </a:r>
            <a:r>
              <a:rPr lang="zh-CN" altLang="en-US" sz="2800" dirty="0" smtClean="0">
                <a:solidFill>
                  <a:prstClr val="black"/>
                </a:solidFill>
              </a:rPr>
              <a:t>支架器具</a:t>
            </a:r>
            <a:endParaRPr lang="en-US" altLang="zh-CN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中后桥线束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支架器具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56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>
                <a:sym typeface="+mn-ea"/>
              </a:rPr>
              <a:t>1680X1100X1510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496</a:t>
            </a:r>
            <a:r>
              <a:rPr dirty="0"/>
              <a:t>*</a:t>
            </a:r>
            <a:r>
              <a:rPr lang="en-US" dirty="0"/>
              <a:t>168</a:t>
            </a:r>
            <a:r>
              <a:rPr dirty="0"/>
              <a:t>*</a:t>
            </a:r>
            <a:r>
              <a:rPr lang="en-US" dirty="0"/>
              <a:t>62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0.4Kg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200" dirty="0"/>
              <a:t>WG9X00365536</a:t>
            </a:r>
            <a:r>
              <a:rPr lang="zh-CN" altLang="en-US" dirty="0"/>
              <a:t>、</a:t>
            </a:r>
            <a:r>
              <a:rPr lang="en-US" sz="1200" dirty="0"/>
              <a:t>AZ</a:t>
            </a:r>
            <a:r>
              <a:rPr sz="1200" dirty="0"/>
              <a:t>992593000043</a:t>
            </a:r>
            <a:r>
              <a:rPr lang="zh-CN" sz="1200" dirty="0"/>
              <a:t>、</a:t>
            </a:r>
            <a:r>
              <a:rPr lang="en-US" altLang="zh-CN" sz="1200" dirty="0"/>
              <a:t>AZ</a:t>
            </a:r>
            <a:r>
              <a:rPr lang="zh-CN" sz="1200" dirty="0"/>
              <a:t>992593000057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115mm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>
                <a:sym typeface="+mn-ea"/>
              </a:rPr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多层平板分格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  <a:endParaRPr lang="zh-CN"/>
          </a:p>
        </p:txBody>
      </p:sp>
      <p:pic>
        <p:nvPicPr>
          <p:cNvPr id="5" name="图片 4"/>
          <p:cNvPicPr/>
          <p:nvPr/>
        </p:nvPicPr>
        <p:blipFill>
          <a:blip r:embed="rId3"/>
          <a:srcRect l="606"/>
          <a:stretch>
            <a:fillRect/>
          </a:stretch>
        </p:blipFill>
        <p:spPr>
          <a:xfrm>
            <a:off x="382270" y="865505"/>
            <a:ext cx="5040000" cy="503999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10379710" y="865505"/>
            <a:ext cx="1440000" cy="14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29</a:t>
            </a:r>
            <a:r>
              <a:rPr lang="zh-CN" altLang="en-US" sz="2800" dirty="0">
                <a:solidFill>
                  <a:prstClr val="black"/>
                </a:solidFill>
              </a:rPr>
              <a:t>储气筒支架总成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r>
              <a:rPr lang="en-US" altLang="zh-CN" sz="2800" dirty="0" smtClean="0">
                <a:solidFill>
                  <a:prstClr val="black"/>
                </a:solidFill>
              </a:rPr>
              <a:t>2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30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储气筒支架总成器具</a:t>
            </a:r>
            <a:r>
              <a:rPr lang="en-US" altLang="zh-CN" dirty="0" smtClean="0">
                <a:solidFill>
                  <a:prstClr val="black"/>
                </a:solidFill>
              </a:rPr>
              <a:t>2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 smtClean="0"/>
              <a:t>器具</a:t>
            </a:r>
            <a:r>
              <a:rPr lang="zh-CN" altLang="en-US" dirty="0"/>
              <a:t>容量：</a:t>
            </a:r>
            <a:r>
              <a:rPr lang="en-US" altLang="zh-CN" dirty="0"/>
              <a:t>108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D340*</a:t>
            </a:r>
            <a:r>
              <a:rPr lang="en-US" dirty="0">
                <a:solidFill>
                  <a:schemeClr val="tx1"/>
                </a:solidFill>
              </a:rPr>
              <a:t>28</a:t>
            </a:r>
            <a:r>
              <a:rPr lang="zh-CN" altLang="en-US" dirty="0">
                <a:solidFill>
                  <a:schemeClr val="tx1"/>
                </a:solidFill>
              </a:rPr>
              <a:t>（</a:t>
            </a:r>
            <a:r>
              <a:rPr lang="en-US" altLang="zh-CN" dirty="0">
                <a:solidFill>
                  <a:schemeClr val="tx1"/>
                </a:solidFill>
              </a:rPr>
              <a:t>30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0.3Kg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产品件号：总成件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310mm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多层悬臂开槽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zh-CN">
                <a:solidFill>
                  <a:schemeClr val="tx1"/>
                </a:solidFill>
                <a:sym typeface="+mn-ea"/>
              </a:rPr>
              <a:t>分装</a:t>
            </a:r>
            <a:r>
              <a:rPr>
                <a:solidFill>
                  <a:schemeClr val="tx1"/>
                </a:solidFill>
                <a:sym typeface="+mn-ea"/>
              </a:rPr>
              <a:t>-</a:t>
            </a:r>
            <a:r>
              <a:rPr lang="zh-CN">
                <a:solidFill>
                  <a:schemeClr val="tx1"/>
                </a:solidFill>
                <a:sym typeface="+mn-ea"/>
              </a:rPr>
              <a:t>线边</a:t>
            </a:r>
          </a:p>
        </p:txBody>
      </p:sp>
      <p:pic>
        <p:nvPicPr>
          <p:cNvPr id="8821" name="ID_310C28F96D30429C9406880645EB19B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0921365" y="865505"/>
            <a:ext cx="1080000" cy="108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30</a:t>
            </a:r>
            <a:r>
              <a:rPr sz="2800" dirty="0" smtClean="0">
                <a:solidFill>
                  <a:prstClr val="black"/>
                </a:solidFill>
              </a:rPr>
              <a:t>储气筒支架总成</a:t>
            </a:r>
            <a:r>
              <a:rPr lang="zh-CN" altLang="en-US" sz="2800" dirty="0" smtClean="0">
                <a:sym typeface="+mn-ea"/>
              </a:rPr>
              <a:t>器具</a:t>
            </a:r>
            <a:r>
              <a:rPr lang="en-US" sz="28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31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器具名称：储气筒</a:t>
            </a:r>
            <a:r>
              <a:rPr lang="zh-CN" altLang="en-US" dirty="0" smtClean="0"/>
              <a:t>支架总成</a:t>
            </a:r>
            <a:r>
              <a:rPr lang="zh-CN" altLang="en-US" dirty="0" smtClean="0">
                <a:sym typeface="+mn-ea"/>
              </a:rPr>
              <a:t>器具</a:t>
            </a:r>
            <a:r>
              <a:rPr lang="en-US" altLang="zh-CN" dirty="0"/>
              <a:t>3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54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zh-CN" dirty="0"/>
              <a:t>总成件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1.2Kg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产品件号：总成件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_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——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多层悬臂开槽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zh-CN">
                <a:solidFill>
                  <a:schemeClr val="tx1"/>
                </a:solidFill>
                <a:sym typeface="+mn-ea"/>
              </a:rPr>
              <a:t>分装</a:t>
            </a:r>
            <a:r>
              <a:rPr>
                <a:solidFill>
                  <a:schemeClr val="tx1"/>
                </a:solidFill>
                <a:sym typeface="+mn-ea"/>
              </a:rPr>
              <a:t>-</a:t>
            </a:r>
            <a:r>
              <a:rPr lang="zh-CN">
                <a:solidFill>
                  <a:schemeClr val="tx1"/>
                </a:solidFill>
                <a:sym typeface="+mn-ea"/>
              </a:rPr>
              <a:t>线边</a:t>
            </a:r>
          </a:p>
        </p:txBody>
      </p:sp>
      <p:pic>
        <p:nvPicPr>
          <p:cNvPr id="8821" name="ID_310C28F96D30429C9406880645EB19B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0921365" y="865505"/>
            <a:ext cx="1080000" cy="108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3</a:t>
            </a:r>
            <a:r>
              <a:rPr sz="2800" dirty="0" smtClean="0">
                <a:solidFill>
                  <a:prstClr val="black"/>
                </a:solidFill>
              </a:rPr>
              <a:t>1板簧压板器具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32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dirty="0" err="1" smtClean="0"/>
              <a:t>板簧压板器具</a:t>
            </a:r>
            <a:endParaRPr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36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1680X750X1500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altLang="zh-CN" dirty="0"/>
              <a:t>300*162*59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13Kg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产品件号：AZ992552000010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340mm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olidFill>
                  <a:schemeClr val="tx1"/>
                </a:solidFill>
                <a:sym typeface="+mn-ea"/>
              </a:rPr>
              <a:t>物流-PC-车架装配线边</a:t>
            </a:r>
          </a:p>
        </p:txBody>
      </p:sp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32</a:t>
            </a:r>
            <a:r>
              <a:rPr sz="2800" dirty="0" smtClean="0">
                <a:solidFill>
                  <a:prstClr val="black"/>
                </a:solidFill>
              </a:rPr>
              <a:t>下推力</a:t>
            </a:r>
            <a:r>
              <a:rPr lang="zh-CN" altLang="en-US" sz="2800" dirty="0" smtClean="0">
                <a:solidFill>
                  <a:prstClr val="black"/>
                </a:solidFill>
              </a:rPr>
              <a:t>杆</a:t>
            </a:r>
            <a:r>
              <a:rPr sz="2800" dirty="0" err="1" smtClean="0">
                <a:solidFill>
                  <a:prstClr val="black"/>
                </a:solidFill>
              </a:rPr>
              <a:t>支座器具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33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下推力杆支座</a:t>
            </a:r>
            <a:r>
              <a:rPr lang="zh-CN" altLang="en-US" dirty="0" smtClean="0">
                <a:solidFill>
                  <a:prstClr val="black"/>
                </a:solidFill>
              </a:rPr>
              <a:t>器具</a:t>
            </a:r>
            <a:endParaRPr lang="en-US" altLang="zh-CN" dirty="0" smtClean="0">
              <a:solidFill>
                <a:prstClr val="black"/>
              </a:solidFill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 smtClean="0"/>
              <a:t>器具</a:t>
            </a:r>
            <a:r>
              <a:rPr lang="zh-CN" altLang="en-US" dirty="0"/>
              <a:t>容量：</a:t>
            </a:r>
            <a:r>
              <a:rPr lang="en-US" altLang="zh-CN" dirty="0"/>
              <a:t>36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altLang="zh-CN" dirty="0"/>
              <a:t>217*235*112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8.8Kg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产品件号：WG9725520590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 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340mm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dirty="0"/>
              <a:t>框架及骨架</a:t>
            </a:r>
            <a:r>
              <a:rPr lang="en-US" altLang="zh-CN" dirty="0"/>
              <a:t>-</a:t>
            </a:r>
            <a:r>
              <a:rPr lang="zh-CN" altLang="en-US" dirty="0"/>
              <a:t>不锈钢</a:t>
            </a:r>
            <a:endParaRPr lang="zh-CN" altLang="en-US" dirty="0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dirty="0"/>
              <a:t>防护材料</a:t>
            </a:r>
            <a:r>
              <a:rPr lang="en-US" altLang="zh-CN" dirty="0"/>
              <a:t>-</a:t>
            </a:r>
            <a:r>
              <a:rPr lang="zh-CN" altLang="en-US" dirty="0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dirty="0"/>
              <a:t>定位方式：</a:t>
            </a:r>
            <a:r>
              <a:rPr lang="zh-CN" dirty="0">
                <a:sym typeface="+mn-ea"/>
              </a:rPr>
              <a:t>多层平板分格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dirty="0"/>
              <a:t>流转形式：</a:t>
            </a:r>
            <a:r>
              <a:rPr dirty="0" err="1">
                <a:solidFill>
                  <a:schemeClr val="tx1"/>
                </a:solidFill>
                <a:sym typeface="+mn-ea"/>
              </a:rPr>
              <a:t>物流</a:t>
            </a:r>
            <a:r>
              <a:rPr dirty="0">
                <a:solidFill>
                  <a:schemeClr val="tx1"/>
                </a:solidFill>
                <a:sym typeface="+mn-ea"/>
              </a:rPr>
              <a:t>-PC-</a:t>
            </a:r>
            <a:r>
              <a:rPr dirty="0" err="1">
                <a:solidFill>
                  <a:schemeClr val="tx1"/>
                </a:solidFill>
                <a:sym typeface="+mn-ea"/>
              </a:rPr>
              <a:t>车架装配线边</a:t>
            </a:r>
            <a:endParaRPr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9563100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33</a:t>
            </a:r>
            <a:r>
              <a:rPr lang="zh-CN" altLang="en-US" sz="2800" dirty="0" smtClean="0">
                <a:solidFill>
                  <a:prstClr val="black"/>
                </a:solidFill>
              </a:rPr>
              <a:t>气</a:t>
            </a:r>
            <a:r>
              <a:rPr lang="zh-CN" altLang="en-US" sz="2800" dirty="0" smtClean="0">
                <a:solidFill>
                  <a:prstClr val="black"/>
                </a:solidFill>
              </a:rPr>
              <a:t>瓶连接</a:t>
            </a:r>
            <a:r>
              <a:rPr lang="zh-CN" altLang="en-US" sz="2800" dirty="0" smtClean="0">
                <a:solidFill>
                  <a:prstClr val="black"/>
                </a:solidFill>
              </a:rPr>
              <a:t>板器具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34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58520"/>
            <a:ext cx="6090920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气瓶连接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板</a:t>
            </a:r>
            <a:r>
              <a:rPr lang="zh-CN" dirty="0" smtClean="0"/>
              <a:t>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80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209x28x240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3.5Kg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AZ000055000501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300-200mm  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9346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zh-CN">
                <a:sym typeface="+mn-ea"/>
              </a:rPr>
              <a:t>物流</a:t>
            </a:r>
            <a:r>
              <a:rPr lang="en-US" altLang="zh-CN">
                <a:sym typeface="+mn-ea"/>
              </a:rPr>
              <a:t>-PC-</a:t>
            </a:r>
            <a:r>
              <a:rPr lang="zh-CN" altLang="en-US">
                <a:sym typeface="+mn-ea"/>
              </a:rPr>
              <a:t>车架装配线边</a:t>
            </a: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274300" y="858520"/>
            <a:ext cx="1440000" cy="144000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10273665" y="2934970"/>
            <a:ext cx="1440000" cy="144000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5"/>
          <a:stretch>
            <a:fillRect/>
          </a:stretch>
        </p:blipFill>
        <p:spPr>
          <a:xfrm>
            <a:off x="581025" y="858520"/>
            <a:ext cx="5040000" cy="5040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50825"/>
            <a:ext cx="769683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34</a:t>
            </a:r>
            <a:r>
              <a:rPr lang="zh-CN" altLang="en-US" sz="2800" dirty="0" smtClean="0">
                <a:solidFill>
                  <a:prstClr val="black"/>
                </a:solidFill>
              </a:rPr>
              <a:t>吊管器具</a:t>
            </a:r>
            <a:r>
              <a:rPr lang="en-US" altLang="zh-CN" sz="2800" dirty="0" smtClean="0">
                <a:solidFill>
                  <a:prstClr val="black"/>
                </a:solidFill>
              </a:rPr>
              <a:t>  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35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117590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dirty="0"/>
              <a:t>吊</a:t>
            </a:r>
            <a:r>
              <a:rPr lang="zh-CN" dirty="0" smtClean="0"/>
              <a:t>管器具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64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>
                <a:sym typeface="+mn-ea"/>
              </a:rPr>
              <a:t>1680X950X1500</a:t>
            </a:r>
            <a:r>
              <a:rPr lang="en-US" altLang="zh-CN" dirty="0"/>
              <a:t> </a:t>
            </a:r>
            <a:endParaRPr lang="en-US" altLang="zh-CN" dirty="0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600x65x65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5.0Kg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WG9925688213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300mm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11886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定位方式：多层悬臂开槽定位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zh-CN">
                <a:sym typeface="+mn-ea"/>
              </a:rPr>
              <a:t>物流</a:t>
            </a:r>
            <a:r>
              <a:rPr lang="en-US" altLang="zh-CN">
                <a:sym typeface="+mn-ea"/>
              </a:rPr>
              <a:t>-PC-</a:t>
            </a:r>
            <a:r>
              <a:rPr lang="zh-CN" altLang="en-US">
                <a:sym typeface="+mn-ea"/>
              </a:rPr>
              <a:t>车架装配线边</a:t>
            </a: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299700" y="865505"/>
            <a:ext cx="1440000" cy="144000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10299700" y="2941955"/>
            <a:ext cx="1440000" cy="144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5"/>
          <a:stretch>
            <a:fillRect/>
          </a:stretch>
        </p:blipFill>
        <p:spPr>
          <a:xfrm>
            <a:off x="581025" y="865505"/>
            <a:ext cx="5040000" cy="504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12789" y="865197"/>
            <a:ext cx="1687271" cy="13760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985" y="864870"/>
            <a:ext cx="5107940" cy="50406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7988300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35</a:t>
            </a:r>
            <a:r>
              <a:rPr lang="zh-CN" altLang="en-US" sz="2800" dirty="0" smtClean="0">
                <a:solidFill>
                  <a:prstClr val="black"/>
                </a:solidFill>
              </a:rPr>
              <a:t>前</a:t>
            </a:r>
            <a:r>
              <a:rPr lang="zh-CN" altLang="en-US" sz="2800" dirty="0" smtClean="0">
                <a:solidFill>
                  <a:prstClr val="black"/>
                </a:solidFill>
              </a:rPr>
              <a:t>悬支撑</a:t>
            </a:r>
            <a:r>
              <a:rPr lang="zh-CN" altLang="en-US" sz="2800" dirty="0" smtClean="0">
                <a:solidFill>
                  <a:prstClr val="black"/>
                </a:solidFill>
              </a:rPr>
              <a:t>横梁总成器具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endParaRPr lang="en-US" altLang="zh-CN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36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90920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前悬支撑横梁总成器具</a:t>
            </a:r>
            <a:r>
              <a:rPr lang="en-US" altLang="zh-CN" dirty="0">
                <a:solidFill>
                  <a:prstClr val="black"/>
                </a:solidFill>
              </a:rPr>
              <a:t> 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18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2200X1100X1500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1350x65x320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13.6Kg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752W41702-0030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60mm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300mm </a:t>
            </a:r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9219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 altLang="en-US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多层悬臂卡槽定位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zh-CN">
                <a:sym typeface="+mn-ea"/>
              </a:rPr>
              <a:t>预分装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线边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825" y="3419475"/>
            <a:ext cx="6350" cy="1905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0273030" y="865505"/>
            <a:ext cx="1440000" cy="144000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5"/>
          <a:stretch>
            <a:fillRect/>
          </a:stretch>
        </p:blipFill>
        <p:spPr>
          <a:xfrm>
            <a:off x="10273030" y="2941955"/>
            <a:ext cx="1440000" cy="144000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6"/>
          <a:stretch>
            <a:fillRect/>
          </a:stretch>
        </p:blipFill>
        <p:spPr>
          <a:xfrm>
            <a:off x="582930" y="865505"/>
            <a:ext cx="5040000" cy="50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930" y="865505"/>
            <a:ext cx="5041900" cy="50419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7527925" cy="3651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36</a:t>
            </a:r>
            <a:r>
              <a:rPr sz="2800" dirty="0" smtClean="0">
                <a:solidFill>
                  <a:prstClr val="black"/>
                </a:solidFill>
              </a:rPr>
              <a:t>保险杠左右支架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r>
              <a:rPr lang="en-US" altLang="zh-CN" sz="2800" dirty="0" smtClean="0">
                <a:solidFill>
                  <a:prstClr val="black"/>
                </a:solidFill>
              </a:rPr>
              <a:t>  </a:t>
            </a:r>
            <a:endParaRPr lang="en-US" altLang="zh-CN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37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90920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保险杠左右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支架器具</a:t>
            </a:r>
            <a:endParaRPr lang="zh-CN" altLang="en-US" dirty="0" smtClean="0">
              <a:solidFill>
                <a:prstClr val="black"/>
              </a:solidFill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12</a:t>
            </a:r>
            <a:r>
              <a:rPr lang="zh-CN" altLang="en-US" dirty="0"/>
              <a:t>辆份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750X620X230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5.5Kg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WG9925820031~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100mm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400mm  </a:t>
            </a:r>
            <a:endParaRPr lang="en-US" altLang="zh-CN" dirty="0">
              <a:highlight>
                <a:srgbClr val="FFFF00"/>
              </a:highligh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9219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 altLang="en-US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多层悬臂卡槽定位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582930" y="875030"/>
            <a:ext cx="5040000" cy="50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70521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schemeClr val="tx1"/>
                </a:solidFill>
              </a:rPr>
              <a:t>37</a:t>
            </a:r>
            <a:r>
              <a:rPr lang="zh-CN" altLang="en-US" sz="2800" dirty="0" smtClean="0">
                <a:solidFill>
                  <a:schemeClr val="tx1"/>
                </a:solidFill>
              </a:rPr>
              <a:t>全气囊支架器具</a:t>
            </a:r>
            <a:r>
              <a:rPr lang="en-US" altLang="zh-CN" sz="2800" dirty="0" smtClean="0">
                <a:solidFill>
                  <a:schemeClr val="tx1"/>
                </a:solidFill>
              </a:rPr>
              <a:t>  </a:t>
            </a: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38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8012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</a:t>
            </a:r>
            <a:r>
              <a:rPr lang="zh-CN" altLang="en-US" dirty="0" smtClean="0"/>
              <a:t>：全气囊支架</a:t>
            </a:r>
            <a:r>
              <a:rPr lang="zh-CN" dirty="0" smtClean="0"/>
              <a:t>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4+8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1680X750X1500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950xX80x80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15.5Kg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AZ9925528107 /AZ9925528106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300·mm  </a:t>
            </a:r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8139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</a:t>
            </a:r>
            <a:r>
              <a:rPr lang="zh-CN">
                <a:sym typeface="+mn-ea"/>
              </a:rPr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多层悬臂开槽定位</a:t>
            </a:r>
            <a:endParaRPr lang="en-US" altLang="zh-CN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en-US">
                <a:sym typeface="+mn-ea"/>
              </a:rPr>
              <a:t>PC-</a:t>
            </a:r>
            <a:r>
              <a:rPr lang="zh-CN" altLang="en-US">
                <a:sym typeface="+mn-ea"/>
              </a:rPr>
              <a:t>线边</a:t>
            </a: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262235" y="865505"/>
            <a:ext cx="1440000" cy="144000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62420" y="2305783"/>
            <a:ext cx="1440000" cy="144000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5"/>
          <a:stretch>
            <a:fillRect/>
          </a:stretch>
        </p:blipFill>
        <p:spPr>
          <a:xfrm>
            <a:off x="582930" y="865505"/>
            <a:ext cx="5040000" cy="50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38</a:t>
            </a:r>
            <a:r>
              <a:rPr lang="zh-CN" altLang="en-US" sz="2800" dirty="0" smtClean="0">
                <a:solidFill>
                  <a:prstClr val="black"/>
                </a:solidFill>
              </a:rPr>
              <a:t>管束支架器具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39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40120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dirty="0"/>
              <a:t>管束</a:t>
            </a:r>
            <a:r>
              <a:rPr lang="zh-CN" dirty="0" smtClean="0"/>
              <a:t>支架器具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240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1680X750X1500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250X260X250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0.8Kg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752W51715-0290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300-200mm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4139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横梁支撑开槽定位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222230" y="865505"/>
            <a:ext cx="1440000" cy="144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615805" y="2305685"/>
            <a:ext cx="2047240" cy="207645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/>
          <a:stretch>
            <a:fillRect/>
          </a:stretch>
        </p:blipFill>
        <p:spPr>
          <a:xfrm>
            <a:off x="581025" y="865505"/>
            <a:ext cx="5040000" cy="5040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>
                <a:solidFill>
                  <a:prstClr val="black"/>
                </a:solidFill>
              </a:rPr>
              <a:t>0</a:t>
            </a:r>
            <a:r>
              <a:rPr lang="en-US" altLang="zh-CN" sz="2800" dirty="0" smtClean="0">
                <a:solidFill>
                  <a:prstClr val="black"/>
                </a:solidFill>
              </a:rPr>
              <a:t>3</a:t>
            </a:r>
            <a:r>
              <a:rPr lang="zh-CN" altLang="en-US" sz="2800" dirty="0">
                <a:solidFill>
                  <a:prstClr val="black"/>
                </a:solidFill>
              </a:rPr>
              <a:t>转向油管</a:t>
            </a:r>
            <a:r>
              <a:rPr lang="zh-CN" altLang="en-US" sz="2800" dirty="0" smtClean="0">
                <a:solidFill>
                  <a:prstClr val="black"/>
                </a:solidFill>
              </a:rPr>
              <a:t>支架器具</a:t>
            </a:r>
            <a:endParaRPr lang="en-US" altLang="zh-CN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器具名称：转向油管</a:t>
            </a:r>
            <a:r>
              <a:rPr lang="zh-CN" altLang="en-US" dirty="0" smtClean="0"/>
              <a:t>支架</a:t>
            </a:r>
            <a:r>
              <a:rPr lang="zh-CN" dirty="0" smtClean="0"/>
              <a:t>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80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 smtClean="0">
                <a:sym typeface="+mn-ea"/>
              </a:rPr>
              <a:t>1680X1100X1500</a:t>
            </a:r>
            <a:endParaRPr lang="en-US" altLang="zh-CN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230X233X116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1.4Kg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zh-CN" altLang="en-US" sz="1200" dirty="0"/>
              <a:t>AZ972547095081、712W51715-0023、AZ9T2556748010</a:t>
            </a:r>
            <a:endParaRPr lang="zh-CN" sz="1200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115mm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>
                <a:sym typeface="+mn-ea"/>
              </a:rPr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多层平板分格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  <a:endParaRPr lang="zh-CN"/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520065" y="865505"/>
            <a:ext cx="5040000" cy="50400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5"/>
          <a:stretch>
            <a:fillRect/>
          </a:stretch>
        </p:blipFill>
        <p:spPr>
          <a:xfrm>
            <a:off x="10561320" y="2305685"/>
            <a:ext cx="1440180" cy="20612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69875"/>
            <a:ext cx="7201535" cy="33591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39</a:t>
            </a:r>
            <a:r>
              <a:rPr lang="zh-CN" sz="2800" dirty="0" smtClean="0">
                <a:solidFill>
                  <a:prstClr val="black"/>
                </a:solidFill>
              </a:rPr>
              <a:t>气囊盖板器具</a:t>
            </a:r>
            <a:endParaRPr lang="zh-CN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40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6488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器具名称：气囊</a:t>
            </a:r>
            <a:r>
              <a:rPr lang="zh-CN" altLang="en-US" dirty="0" smtClean="0"/>
              <a:t>盖板</a:t>
            </a:r>
            <a:r>
              <a:rPr lang="zh-CN" dirty="0" smtClean="0"/>
              <a:t>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36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300x270x200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12Kg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dirty="0"/>
              <a:t>WG9925528018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430mm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6742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流转形式：分装</a:t>
            </a:r>
            <a:r>
              <a:rPr lang="en-US" altLang="zh-CN"/>
              <a:t>-</a:t>
            </a:r>
            <a:r>
              <a:rPr lang="zh-CN" altLang="en-US">
                <a:sym typeface="+mn-ea"/>
              </a:rPr>
              <a:t>线边</a:t>
            </a:r>
            <a:endParaRPr lang="zh-CN"/>
          </a:p>
        </p:txBody>
      </p:sp>
      <p:sp>
        <p:nvSpPr>
          <p:cNvPr id="7" name="文本框 6"/>
          <p:cNvSpPr txBox="1"/>
          <p:nvPr/>
        </p:nvSpPr>
        <p:spPr>
          <a:xfrm>
            <a:off x="4085590" y="5697855"/>
            <a:ext cx="300355" cy="437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/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581025" y="864870"/>
            <a:ext cx="5040000" cy="504000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/>
          <a:stretch>
            <a:fillRect/>
          </a:stretch>
        </p:blipFill>
        <p:spPr>
          <a:xfrm>
            <a:off x="10248265" y="865505"/>
            <a:ext cx="1440000" cy="144000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5"/>
          <a:stretch>
            <a:fillRect/>
          </a:stretch>
        </p:blipFill>
        <p:spPr>
          <a:xfrm>
            <a:off x="10247630" y="2941955"/>
            <a:ext cx="1440000" cy="14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/>
        </p:nvPicPr>
        <p:blipFill>
          <a:blip r:embed="rId3"/>
          <a:stretch>
            <a:fillRect/>
          </a:stretch>
        </p:blipFill>
        <p:spPr>
          <a:xfrm>
            <a:off x="523875" y="86550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40</a:t>
            </a:r>
            <a:r>
              <a:rPr lang="zh-CN" altLang="en-US" sz="2800" dirty="0" smtClean="0">
                <a:solidFill>
                  <a:prstClr val="black"/>
                </a:solidFill>
              </a:rPr>
              <a:t>制动软管器具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41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57900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dirty="0" smtClean="0"/>
              <a:t>制动软管器具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40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1680X950X1500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D30X900~400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2.0Kg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YZ900036160003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20mm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200,300mm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5980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框架及骨架：不锈钢</a:t>
            </a:r>
            <a:endParaRPr lang="zh-CN" altLang="en-US">
              <a:solidFill>
                <a:schemeClr val="tx1"/>
              </a:solidFill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多层平板分格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0240645" y="865505"/>
            <a:ext cx="1440000" cy="14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41</a:t>
            </a:r>
            <a:r>
              <a:rPr lang="zh-CN" altLang="en-US" sz="2800" dirty="0" smtClean="0">
                <a:solidFill>
                  <a:prstClr val="black"/>
                </a:solidFill>
              </a:rPr>
              <a:t>气囊器具</a:t>
            </a:r>
            <a:r>
              <a:rPr lang="en-US" altLang="zh-CN" sz="2800" dirty="0" smtClean="0">
                <a:solidFill>
                  <a:prstClr val="black"/>
                </a:solidFill>
              </a:rPr>
              <a:t>  </a:t>
            </a:r>
            <a:r>
              <a:rPr lang="en-US" altLang="zh-CN" sz="2800" dirty="0" smtClean="0">
                <a:solidFill>
                  <a:prstClr val="black"/>
                </a:solidFill>
                <a:highlight>
                  <a:srgbClr val="FF0000"/>
                </a:highlight>
              </a:rPr>
              <a:t> </a:t>
            </a:r>
            <a:endParaRPr lang="en-US" altLang="zh-CN" sz="2800" dirty="0" smtClean="0">
              <a:solidFill>
                <a:prstClr val="black"/>
              </a:solidFill>
              <a:highlight>
                <a:srgbClr val="FF0000"/>
              </a:highlight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42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57900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altLang="en-US" dirty="0" smtClean="0"/>
              <a:t>气囊</a:t>
            </a:r>
            <a:r>
              <a:rPr lang="zh-CN" dirty="0" smtClean="0"/>
              <a:t>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30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altLang="zh-CN" dirty="0"/>
              <a:t>D300</a:t>
            </a:r>
            <a:r>
              <a:rPr lang="en-US" dirty="0"/>
              <a:t>X310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12.5Kg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WG9925528311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300mm  </a:t>
            </a:r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5980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</a:t>
            </a:r>
            <a:r>
              <a:rPr lang="en-US" altLang="zh-CN">
                <a:sym typeface="+mn-ea"/>
              </a:rPr>
              <a:t>EVA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多层板型面定位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240645" y="865505"/>
            <a:ext cx="1440000" cy="144000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10240645" y="2941955"/>
            <a:ext cx="1440000" cy="144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5"/>
          <a:stretch>
            <a:fillRect/>
          </a:stretch>
        </p:blipFill>
        <p:spPr>
          <a:xfrm>
            <a:off x="581025" y="865505"/>
            <a:ext cx="5040000" cy="50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42</a:t>
            </a:r>
            <a:r>
              <a:rPr lang="zh-CN" altLang="en-US" sz="2800" dirty="0" smtClean="0">
                <a:solidFill>
                  <a:prstClr val="black"/>
                </a:solidFill>
              </a:rPr>
              <a:t>托架总成器具</a:t>
            </a:r>
            <a:r>
              <a:rPr lang="en-US" altLang="zh-CN" sz="2800" dirty="0" smtClean="0">
                <a:solidFill>
                  <a:prstClr val="black"/>
                </a:solidFill>
              </a:rPr>
              <a:t>  </a:t>
            </a:r>
            <a:endParaRPr lang="en-US" altLang="zh-CN" sz="2800" dirty="0" smtClean="0">
              <a:solidFill>
                <a:prstClr val="black"/>
              </a:solidFill>
              <a:sym typeface="+mn-ea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43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3560" y="865505"/>
            <a:ext cx="605091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器具名称：托架</a:t>
            </a:r>
            <a:r>
              <a:rPr lang="zh-CN" altLang="en-US" dirty="0" smtClean="0"/>
              <a:t>总成</a:t>
            </a:r>
            <a:r>
              <a:rPr lang="zh-CN" dirty="0" smtClean="0"/>
              <a:t>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24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700x200x320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25Kg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7712W41200-0075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90mm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300mm  </a:t>
            </a:r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5345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</a:t>
            </a:r>
            <a:r>
              <a:rPr lang="zh-CN">
                <a:sym typeface="+mn-ea"/>
              </a:rPr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悬臂支撑卡槽定位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4295" y="865505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583565" y="865505"/>
            <a:ext cx="5040000" cy="50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/>
        </p:nvPicPr>
        <p:blipFill>
          <a:blip r:embed="rId3"/>
          <a:stretch>
            <a:fillRect/>
          </a:stretch>
        </p:blipFill>
        <p:spPr>
          <a:xfrm>
            <a:off x="533400" y="86550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113665"/>
            <a:ext cx="9653270" cy="608330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schemeClr val="tx1"/>
                </a:solidFill>
              </a:rPr>
              <a:t>43V</a:t>
            </a:r>
            <a:r>
              <a:rPr lang="zh-CN" altLang="en-US" sz="2800" dirty="0" smtClean="0">
                <a:solidFill>
                  <a:schemeClr val="tx1"/>
                </a:solidFill>
              </a:rPr>
              <a:t>推</a:t>
            </a:r>
            <a:r>
              <a:rPr lang="zh-CN" altLang="en-US" sz="2800" dirty="0" smtClean="0">
                <a:solidFill>
                  <a:schemeClr val="tx1"/>
                </a:solidFill>
              </a:rPr>
              <a:t>支架器具</a:t>
            </a:r>
            <a:endParaRPr lang="zh-CN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44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9282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en-US" altLang="zh-CN" dirty="0" smtClean="0">
                <a:solidFill>
                  <a:prstClr val="black"/>
                </a:solidFill>
                <a:sym typeface="+mn-ea"/>
              </a:rPr>
              <a:t>V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推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支架</a:t>
            </a:r>
            <a:r>
              <a:rPr lang="zh-CN" dirty="0" smtClean="0"/>
              <a:t>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28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1680X1100X1200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480X160X260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5.5Kg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WG9925528296~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25mm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230mm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9409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多层平板分格定位翻层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</a:p>
        </p:txBody>
      </p:sp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10275570" y="865505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/>
          <a:stretch>
            <a:fillRect/>
          </a:stretch>
        </p:blipFill>
        <p:spPr>
          <a:xfrm>
            <a:off x="10275570" y="2941955"/>
            <a:ext cx="1440000" cy="14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113665"/>
            <a:ext cx="9044940" cy="608330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44</a:t>
            </a:r>
            <a:r>
              <a:rPr lang="zh-CN" altLang="en-US" sz="2800" dirty="0" smtClean="0">
                <a:solidFill>
                  <a:prstClr val="black"/>
                </a:solidFill>
              </a:rPr>
              <a:t>方向</a:t>
            </a:r>
            <a:r>
              <a:rPr lang="zh-CN" altLang="en-US" sz="2800" dirty="0">
                <a:solidFill>
                  <a:prstClr val="black"/>
                </a:solidFill>
              </a:rPr>
              <a:t>机</a:t>
            </a:r>
            <a:r>
              <a:rPr lang="zh-CN" altLang="en-US" sz="2800" dirty="0" smtClean="0">
                <a:solidFill>
                  <a:prstClr val="black"/>
                </a:solidFill>
              </a:rPr>
              <a:t>总成器具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45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9282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方向机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总成</a:t>
            </a:r>
            <a:r>
              <a:rPr lang="zh-CN" dirty="0" smtClean="0"/>
              <a:t>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8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1680X1100X1200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480x360X230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35Kg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en-US" sz="1800" dirty="0"/>
              <a:t>~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40mm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 </a:t>
            </a:r>
            <a:r>
              <a:rPr lang="en-US" dirty="0"/>
              <a:t>/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09409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zh-CN" altLang="en-US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单层平板分格定位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分装-线边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581025" y="865505"/>
            <a:ext cx="5040000" cy="504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10275570" y="865505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025" y="865505"/>
            <a:ext cx="5041900" cy="50419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sym typeface="+mn-ea"/>
              </a:rPr>
              <a:t>45</a:t>
            </a:r>
            <a:r>
              <a:rPr lang="zh-CN" altLang="en-US" sz="2800" dirty="0" smtClean="0">
                <a:solidFill>
                  <a:prstClr val="black"/>
                </a:solidFill>
                <a:sym typeface="+mn-ea"/>
              </a:rPr>
              <a:t>后桥制动气室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46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器具名称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后桥制动气室</a:t>
            </a:r>
            <a:r>
              <a:rPr lang="zh-CN" altLang="en-US" dirty="0">
                <a:solidFill>
                  <a:prstClr val="black"/>
                </a:solidFill>
              </a:rPr>
              <a:t>器具</a:t>
            </a:r>
            <a:endParaRPr 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器具容量：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42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1680X750X1500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产品件外形尺寸：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D190X433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产品件质量：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10.7Kg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产品件号：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WG9000360930等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20mm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层间距：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430mm</a:t>
            </a: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框架及骨架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防护材料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聚氨酯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定位方式：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多层卡槽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流转形式：</a:t>
            </a:r>
            <a:r>
              <a:rPr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物流-分装-线边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46</a:t>
            </a:r>
            <a:r>
              <a:rPr lang="zh-CN" altLang="en-US" sz="2800" dirty="0" smtClean="0">
                <a:solidFill>
                  <a:prstClr val="black"/>
                </a:solidFill>
              </a:rPr>
              <a:t>前</a:t>
            </a:r>
            <a:r>
              <a:rPr lang="zh-CN" altLang="en-US" sz="2800" dirty="0" smtClean="0">
                <a:solidFill>
                  <a:prstClr val="black"/>
                </a:solidFill>
                <a:sym typeface="+mn-ea"/>
              </a:rPr>
              <a:t>桥</a:t>
            </a:r>
            <a:r>
              <a:rPr lang="zh-CN" altLang="en-US" sz="2800" dirty="0">
                <a:solidFill>
                  <a:prstClr val="black"/>
                </a:solidFill>
                <a:sym typeface="+mn-ea"/>
              </a:rPr>
              <a:t>制动气室</a:t>
            </a:r>
            <a:r>
              <a:rPr lang="zh-CN" altLang="en-US" sz="2800" dirty="0">
                <a:solidFill>
                  <a:prstClr val="black"/>
                </a:solidFill>
              </a:rPr>
              <a:t>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47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器具名称：</a:t>
            </a:r>
            <a:r>
              <a:rPr 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前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桥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制动气室</a:t>
            </a:r>
            <a:r>
              <a:rPr lang="zh-CN" altLang="en-US" dirty="0">
                <a:solidFill>
                  <a:prstClr val="black"/>
                </a:solidFill>
              </a:rPr>
              <a:t>器具</a:t>
            </a:r>
            <a:endParaRPr 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器具容量：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105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1680X1100X1500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产品件外形尺寸：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D200X290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产品件质量：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4.4Kg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产品件号：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WG4005362000等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11mm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层间距：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325mm</a:t>
            </a: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框架及骨架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防护材料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聚氨酯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定位方式：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多层平板分格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流转形式：</a:t>
            </a:r>
            <a:r>
              <a:rPr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物流-PC-车架装配线边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47</a:t>
            </a:r>
            <a:r>
              <a:rPr lang="zh-CN" altLang="en-US" sz="2800" dirty="0" smtClean="0">
                <a:solidFill>
                  <a:prstClr val="black"/>
                </a:solidFill>
              </a:rPr>
              <a:t>元宝梁器具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48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器具名称：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元宝</a:t>
            </a:r>
            <a:r>
              <a:rPr 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梁器具</a:t>
            </a:r>
            <a:endParaRPr 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器具容量：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10/20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1460X1100X1500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产品件外形尺寸：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1030X350X248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产品件质量：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29.46Kg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产品件号：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712W41200-0116等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50mm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层间距：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220mm</a:t>
            </a: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框架及骨架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防护材料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硅胶管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定位方式：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多层悬臂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流转形式：</a:t>
            </a:r>
            <a:r>
              <a:rPr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物流-PC-车架装配线边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>
                <a:solidFill>
                  <a:prstClr val="black"/>
                </a:solidFill>
              </a:rPr>
              <a:t>14</a:t>
            </a:r>
            <a:r>
              <a:rPr lang="zh-CN" altLang="en-US" sz="2800" dirty="0">
                <a:solidFill>
                  <a:prstClr val="black"/>
                </a:solidFill>
              </a:rPr>
              <a:t>橡胶支座固定条</a:t>
            </a:r>
            <a:r>
              <a:rPr lang="zh-CN" altLang="en-US" sz="2800">
                <a:sym typeface="+mn-ea"/>
              </a:rPr>
              <a:t>塑料周转箱</a:t>
            </a:r>
            <a:r>
              <a:rPr lang="en-US" altLang="zh-CN" sz="2800" dirty="0">
                <a:solidFill>
                  <a:prstClr val="black"/>
                </a:solidFill>
              </a:rPr>
              <a:t>+</a:t>
            </a:r>
            <a:r>
              <a:rPr lang="zh-CN" altLang="en-US" sz="2800" dirty="0">
                <a:solidFill>
                  <a:prstClr val="black"/>
                </a:solidFill>
              </a:rPr>
              <a:t>内衬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49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器具名称：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橡胶支座固定条</a:t>
            </a:r>
            <a:r>
              <a:rPr lang="zh-CN" altLang="en-US">
                <a:sym typeface="+mn-ea"/>
              </a:rPr>
              <a:t>塑料周转箱</a:t>
            </a:r>
            <a:r>
              <a:rPr lang="en-US" altLang="zh-CN" dirty="0">
                <a:solidFill>
                  <a:prstClr val="black"/>
                </a:solidFill>
                <a:sym typeface="+mn-ea"/>
              </a:rPr>
              <a:t>+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内衬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器具容量：</a:t>
            </a:r>
            <a:r>
              <a:rPr lang="en-US"/>
              <a:t>30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/>
              <a:t>器具尺寸：</a:t>
            </a:r>
            <a:r>
              <a:rPr lang="en-US" altLang="zh-CN"/>
              <a:t>400X300X280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/>
              <a:t>产品件外形尺寸：132X22X25</a:t>
            </a:r>
            <a:endParaRPr lang="en-US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产品件质量：</a:t>
            </a:r>
            <a:r>
              <a:rPr lang="en-US" altLang="zh-CN"/>
              <a:t>0.31Kg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产品件号：</a:t>
            </a:r>
            <a:r>
              <a:rPr sz="1200"/>
              <a:t>WG9725520265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产品件间距：</a:t>
            </a:r>
            <a:r>
              <a:rPr lang="en-US" altLang="zh-CN"/>
              <a:t>20mm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层间距：</a:t>
            </a:r>
            <a:r>
              <a:rPr lang="en-US" altLang="zh-CN"/>
              <a:t>/</a:t>
            </a:r>
          </a:p>
          <a:p>
            <a:endParaRPr lang="en-US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塑料周转箱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en-US" altLang="zh-CN">
                <a:sym typeface="+mn-ea"/>
              </a:rPr>
              <a:t>EVA</a:t>
            </a:r>
            <a:r>
              <a:rPr lang="zh-CN" altLang="en-US">
                <a:sym typeface="+mn-ea"/>
              </a:rPr>
              <a:t>内衬</a:t>
            </a:r>
            <a:endParaRPr lang="en-US" altLang="zh-CN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 altLang="en-US">
                <a:sym typeface="+mn-ea"/>
              </a:rPr>
              <a:t>塑料周转箱</a:t>
            </a:r>
            <a:r>
              <a:rPr lang="en-US" altLang="zh-CN" dirty="0">
                <a:solidFill>
                  <a:prstClr val="black"/>
                </a:solidFill>
                <a:sym typeface="+mn-ea"/>
              </a:rPr>
              <a:t>+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内衬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流转形式：料盒配送模式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461010" y="865505"/>
            <a:ext cx="5040000" cy="504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6092825" cy="365125"/>
          </a:xfrm>
        </p:spPr>
        <p:txBody>
          <a:bodyPr>
            <a:noAutofit/>
          </a:bodyPr>
          <a:lstStyle/>
          <a:p>
            <a:r>
              <a:rPr lang="en-US" altLang="zh-CN" sz="2800" dirty="0">
                <a:solidFill>
                  <a:prstClr val="black"/>
                </a:solidFill>
              </a:rPr>
              <a:t>0</a:t>
            </a:r>
            <a:r>
              <a:rPr lang="en-US" altLang="zh-CN" sz="2800" dirty="0" smtClean="0">
                <a:solidFill>
                  <a:prstClr val="black"/>
                </a:solidFill>
              </a:rPr>
              <a:t>4</a:t>
            </a:r>
            <a:r>
              <a:rPr lang="zh-CN" altLang="en-US" sz="2800" dirty="0">
                <a:solidFill>
                  <a:prstClr val="black"/>
                </a:solidFill>
              </a:rPr>
              <a:t>国六盒子</a:t>
            </a:r>
            <a:r>
              <a:rPr lang="zh-CN" altLang="en-US" sz="2800" dirty="0" smtClean="0">
                <a:solidFill>
                  <a:prstClr val="black"/>
                </a:solidFill>
              </a:rPr>
              <a:t>支架器具</a:t>
            </a:r>
            <a:endParaRPr lang="en-US" altLang="zh-CN" sz="2800" dirty="0" smtClean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5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国六盒子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支架器具</a:t>
            </a:r>
            <a:endParaRPr lang="zh-CN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40*4=160</a:t>
            </a:r>
            <a:r>
              <a:rPr lang="zh-CN" altLang="en-US" dirty="0"/>
              <a:t>件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 smtClean="0">
                <a:sym typeface="+mn-ea"/>
              </a:rPr>
              <a:t>1680X1100X1500</a:t>
            </a:r>
            <a:endParaRPr lang="en-US" altLang="zh-CN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173X133X107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0.4Kg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</a:t>
            </a:r>
            <a:r>
              <a:rPr lang="zh-CN" altLang="en-US" sz="1200" dirty="0"/>
              <a:t>AZ9902360020等</a:t>
            </a:r>
            <a:r>
              <a:rPr lang="en-US" altLang="zh-CN" sz="1200" dirty="0"/>
              <a:t>16</a:t>
            </a:r>
            <a:r>
              <a:rPr lang="zh-CN" altLang="en-US" sz="1200" dirty="0"/>
              <a:t>个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altLang="zh-CN" dirty="0"/>
              <a:t>30mm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115mm</a:t>
            </a:r>
          </a:p>
          <a:p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>
                <a:sym typeface="+mn-ea"/>
              </a:rPr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/>
              <a:t>多层平板分格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  <a:r>
              <a:rPr lang="en-US"/>
              <a:t> </a:t>
            </a:r>
            <a:endParaRPr lang="zh-CN"/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430530" y="865505"/>
            <a:ext cx="5040000" cy="50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5780" y="865505"/>
            <a:ext cx="1316012" cy="180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8195" y="2803525"/>
            <a:ext cx="1043321" cy="14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113665"/>
            <a:ext cx="9044940" cy="608330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prstClr val="black"/>
                </a:solidFill>
              </a:rPr>
              <a:t>63. </a:t>
            </a:r>
            <a:r>
              <a:rPr lang="en-US" altLang="zh-CN" sz="2800" dirty="0">
                <a:solidFill>
                  <a:prstClr val="black"/>
                </a:solidFill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</a:rPr>
              <a:t>工艺螺栓周转箱</a:t>
            </a:r>
            <a:r>
              <a:rPr lang="zh-CN" altLang="en-US" sz="2800" dirty="0" smtClean="0">
                <a:solidFill>
                  <a:srgbClr val="FF0000"/>
                </a:solidFill>
                <a:sym typeface="+mn-ea"/>
              </a:rPr>
              <a:t>工位</a:t>
            </a:r>
            <a:r>
              <a:rPr lang="zh-CN" altLang="en-US" sz="2800" dirty="0">
                <a:solidFill>
                  <a:srgbClr val="FF0000"/>
                </a:solidFill>
              </a:rPr>
              <a:t>器具</a:t>
            </a:r>
            <a:endParaRPr lang="zh-CN" alt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50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09282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器具名称：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工艺螺栓周转吸塑托盘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器具容量：</a:t>
            </a:r>
            <a:r>
              <a:rPr lang="en-US" altLang="zh-CN"/>
              <a:t>16</a:t>
            </a:r>
            <a:r>
              <a:rPr lang="zh-CN" altLang="en-US"/>
              <a:t>件（</a:t>
            </a:r>
            <a:r>
              <a:rPr lang="zh-CN" altLang="en-US">
                <a:sym typeface="+mn-ea"/>
              </a:rPr>
              <a:t>单个托盘</a:t>
            </a:r>
            <a:r>
              <a:rPr lang="zh-CN" altLang="en-US"/>
              <a:t>）</a:t>
            </a:r>
            <a:endParaRPr lang="en-US"/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/>
              <a:t>器具尺寸：</a:t>
            </a:r>
            <a:r>
              <a:rPr lang="en-US" altLang="zh-CN"/>
              <a:t>558x358x58 </a:t>
            </a:r>
            <a:r>
              <a:rPr lang="zh-CN" altLang="en-US"/>
              <a:t>厚度</a:t>
            </a:r>
            <a:r>
              <a:rPr lang="en-US" altLang="zh-CN"/>
              <a:t>5mm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/>
              <a:t>产品件外形尺寸：</a:t>
            </a:r>
            <a:r>
              <a:rPr lang="en-US" altLang="zh-CN"/>
              <a:t>M22x280</a:t>
            </a:r>
            <a:endParaRPr lang="en-US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产品件质量：</a:t>
            </a:r>
            <a:r>
              <a:rPr lang="en-US" altLang="zh-CN"/>
              <a:t>0.9kg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产品件号：</a:t>
            </a:r>
            <a:r>
              <a:rPr lang="en-US" altLang="zh-CN"/>
              <a:t>  工艺螺栓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产品件间距：</a:t>
            </a:r>
            <a:r>
              <a:rPr lang="en-US" altLang="zh-CN"/>
              <a:t>10mm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/>
              <a:t>层间距：</a:t>
            </a:r>
            <a:r>
              <a:rPr lang="en-US" altLang="zh-CN"/>
              <a:t> 300-250mm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2925" y="4382135"/>
            <a:ext cx="6094095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吸塑托盘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分装-线边</a:t>
            </a:r>
            <a:endParaRPr lang="zh-CN"/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581025" y="865505"/>
            <a:ext cx="5040000" cy="50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ChangeArrowheads="1"/>
          </p:cNvSpPr>
          <p:nvPr/>
        </p:nvSpPr>
        <p:spPr bwMode="auto">
          <a:xfrm>
            <a:off x="0" y="2430315"/>
            <a:ext cx="12192000" cy="10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151890" indent="-1151890" algn="ctr" rtl="0" eaLnBrk="0" fontAlgn="base" hangingPunct="0">
              <a:spcBef>
                <a:spcPct val="0"/>
              </a:spcBef>
              <a:spcAft>
                <a:spcPct val="0"/>
              </a:spcAft>
              <a:defRPr sz="5545">
                <a:solidFill>
                  <a:schemeClr val="tx1"/>
                </a:solidFill>
                <a:latin typeface="+mj-lt"/>
                <a:ea typeface="+mj-ea"/>
                <a:cs typeface="+mj-cs"/>
                <a:sym typeface="Calibri" panose="020F0502020204030204" pitchFamily="34" charset="0"/>
              </a:defRPr>
            </a:lvl1pPr>
            <a:lvl2pPr marL="1151890" indent="-1151890" algn="ctr" rtl="0" eaLnBrk="0" fontAlgn="base" hangingPunct="0">
              <a:spcBef>
                <a:spcPct val="0"/>
              </a:spcBef>
              <a:spcAft>
                <a:spcPct val="0"/>
              </a:spcAft>
              <a:defRPr sz="5545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51890" indent="-1151890" algn="ctr" rtl="0" eaLnBrk="0" fontAlgn="base" hangingPunct="0">
              <a:spcBef>
                <a:spcPct val="0"/>
              </a:spcBef>
              <a:spcAft>
                <a:spcPct val="0"/>
              </a:spcAft>
              <a:defRPr sz="5545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151890" indent="-1151890" algn="ctr" rtl="0" eaLnBrk="0" fontAlgn="base" hangingPunct="0">
              <a:spcBef>
                <a:spcPct val="0"/>
              </a:spcBef>
              <a:spcAft>
                <a:spcPct val="0"/>
              </a:spcAft>
              <a:defRPr sz="5545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1151890" indent="-1151890" algn="ctr" rtl="0" eaLnBrk="0" fontAlgn="base" hangingPunct="0">
              <a:spcBef>
                <a:spcPct val="0"/>
              </a:spcBef>
              <a:spcAft>
                <a:spcPct val="0"/>
              </a:spcAft>
              <a:defRPr sz="5545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1727835" indent="-1151890" algn="ctr" rtl="0" eaLnBrk="0" fontAlgn="base" hangingPunct="0">
              <a:spcBef>
                <a:spcPct val="0"/>
              </a:spcBef>
              <a:spcAft>
                <a:spcPct val="0"/>
              </a:spcAft>
              <a:defRPr sz="5545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304415" indent="-1151890" algn="ctr" rtl="0" eaLnBrk="0" fontAlgn="base" hangingPunct="0">
              <a:spcBef>
                <a:spcPct val="0"/>
              </a:spcBef>
              <a:spcAft>
                <a:spcPct val="0"/>
              </a:spcAft>
              <a:defRPr sz="5545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2880360" indent="-1151890" algn="ctr" rtl="0" eaLnBrk="0" fontAlgn="base" hangingPunct="0">
              <a:spcBef>
                <a:spcPct val="0"/>
              </a:spcBef>
              <a:spcAft>
                <a:spcPct val="0"/>
              </a:spcAft>
              <a:defRPr sz="5545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456305" indent="-1151890" algn="ctr" rtl="0" eaLnBrk="0" fontAlgn="base" hangingPunct="0">
              <a:spcBef>
                <a:spcPct val="0"/>
              </a:spcBef>
              <a:spcAft>
                <a:spcPct val="0"/>
              </a:spcAft>
              <a:defRPr sz="5545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Calibri" panose="020F0502020204030204" pitchFamily="34" charset="0"/>
              </a:rPr>
              <a:t>THANKS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75258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05</a:t>
            </a:r>
            <a:r>
              <a:rPr sz="2800" dirty="0" smtClean="0">
                <a:solidFill>
                  <a:prstClr val="black"/>
                </a:solidFill>
              </a:rPr>
              <a:t>限位支架总成器具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6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dirty="0" err="1" smtClean="0">
                <a:solidFill>
                  <a:prstClr val="black"/>
                </a:solidFill>
                <a:sym typeface="+mn-ea"/>
              </a:rPr>
              <a:t>限位支架总成器具</a:t>
            </a:r>
            <a:endParaRPr sz="1400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112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220X130X65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4Kg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产品件号：WG9925522214等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230mm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定位方式：多层平板分格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t>物流-PC-车架装配线边</a:t>
            </a:r>
          </a:p>
        </p:txBody>
      </p:sp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320" y="1436370"/>
            <a:ext cx="1440000" cy="144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06</a:t>
            </a:r>
            <a:r>
              <a:rPr sz="2800" dirty="0" smtClean="0">
                <a:solidFill>
                  <a:prstClr val="black"/>
                </a:solidFill>
              </a:rPr>
              <a:t>储气筒支架器具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7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dirty="0" err="1" smtClean="0">
                <a:solidFill>
                  <a:prstClr val="black"/>
                </a:solidFill>
                <a:sym typeface="+mn-ea"/>
              </a:rPr>
              <a:t>储气筒支架器具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dirty="0"/>
              <a:t>144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dirty="0"/>
              <a:t>235X105X72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1.2Kg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产品件号：712W51715-0100等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230mm </a:t>
            </a:r>
            <a:r>
              <a:rPr lang="en-US" altLang="zh-CN" dirty="0">
                <a:sym typeface="+mn-ea"/>
              </a:rPr>
              <a:t>               </a:t>
            </a:r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>
                <a:sym typeface="+mn-ea"/>
              </a:rPr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ym typeface="+mn-ea"/>
              </a:rPr>
              <a:t>物流-PC-车架装配线边</a:t>
            </a:r>
            <a:endParaRPr lang="zh-CN"/>
          </a:p>
        </p:txBody>
      </p:sp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10561500" y="865505"/>
            <a:ext cx="1440000" cy="144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07</a:t>
            </a:r>
            <a:r>
              <a:rPr sz="2800" dirty="0" smtClean="0">
                <a:solidFill>
                  <a:prstClr val="black"/>
                </a:solidFill>
              </a:rPr>
              <a:t>吊耳总成器具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8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dirty="0" err="1" smtClean="0"/>
              <a:t>吊耳总成器具</a:t>
            </a:r>
            <a:endParaRPr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96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altLang="zh-CN" dirty="0"/>
              <a:t>217*235*112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5.5Kg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产品件号：AZ971852000010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 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230mm       </a:t>
            </a:r>
            <a:endParaRPr lang="en-US" altLang="zh-CN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olidFill>
                  <a:schemeClr val="tx1"/>
                </a:solidFill>
                <a:sym typeface="+mn-ea"/>
              </a:rPr>
              <a:t>物流-PC-车架装配线边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05" y="1011555"/>
            <a:ext cx="5040000" cy="50400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11052810" cy="365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08</a:t>
            </a:r>
            <a:r>
              <a:rPr sz="2800" dirty="0" smtClean="0">
                <a:solidFill>
                  <a:prstClr val="black"/>
                </a:solidFill>
              </a:rPr>
              <a:t>储气筒支架器具</a:t>
            </a:r>
            <a:endParaRPr sz="2800" dirty="0">
              <a:solidFill>
                <a:prstClr val="black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75BD-B39C-438A-BD6F-5C147BF6E689}" type="slidenum">
              <a:rPr lang="zh-CN" altLang="en-US" smtClean="0"/>
              <a:t>9</a:t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2925" y="865505"/>
            <a:ext cx="6378575" cy="35166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器具名称：</a:t>
            </a:r>
            <a:r>
              <a:rPr dirty="0" err="1" smtClean="0"/>
              <a:t>储气筒支架器具</a:t>
            </a:r>
            <a:endParaRPr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器具容量：</a:t>
            </a:r>
            <a:r>
              <a:rPr lang="en-US" altLang="zh-CN" dirty="0"/>
              <a:t>72</a:t>
            </a:r>
            <a:endParaRPr 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器具尺寸：</a:t>
            </a:r>
            <a:r>
              <a:rPr lang="en-US" altLang="zh-CN" dirty="0"/>
              <a:t>1680X1100X1500</a:t>
            </a:r>
          </a:p>
          <a:p>
            <a:pPr marL="285750" indent="-285750" fontAlgn="auto">
              <a:lnSpc>
                <a:spcPct val="150000"/>
              </a:lnSpc>
              <a:buClr>
                <a:srgbClr val="D52E20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产品件外形尺寸：</a:t>
            </a:r>
            <a:r>
              <a:rPr lang="en-US" altLang="zh-CN" dirty="0"/>
              <a:t>240*175*95</a:t>
            </a:r>
            <a:endParaRPr lang="en-US" dirty="0"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产品件质量：</a:t>
            </a:r>
            <a:r>
              <a:rPr lang="en-US" altLang="zh-CN" dirty="0"/>
              <a:t>1.8Kg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产品件号：WG9719360015等</a:t>
            </a:r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产品件间距：</a:t>
            </a:r>
            <a:r>
              <a:rPr lang="en-US" dirty="0"/>
              <a:t>——</a:t>
            </a:r>
            <a:endParaRPr lang="zh-CN" altLang="en-US" dirty="0"/>
          </a:p>
          <a:p>
            <a:pPr marL="285750" indent="-285750" fontAlgn="auto">
              <a:lnSpc>
                <a:spcPct val="150000"/>
              </a:lnSpc>
              <a:buClr>
                <a:srgbClr val="D52A24"/>
              </a:buClr>
              <a:buFont typeface="Wingdings" panose="05000000000000000000" charset="0"/>
              <a:buChar char="Ø"/>
            </a:pPr>
            <a:r>
              <a:rPr lang="zh-CN" altLang="en-US" dirty="0"/>
              <a:t>层间距：</a:t>
            </a:r>
            <a:r>
              <a:rPr lang="en-US" altLang="zh-CN" dirty="0"/>
              <a:t>340mm                   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21020" y="4382135"/>
            <a:ext cx="6380480" cy="17532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多层平板分格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>
                <a:solidFill>
                  <a:schemeClr val="tx1"/>
                </a:solidFill>
                <a:sym typeface="+mn-ea"/>
              </a:rPr>
              <a:t>物流-PC-车架装配线边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561320" y="464185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数量</a:t>
            </a:r>
            <a:r>
              <a:rPr lang="en-US" altLang="zh-CN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98ad00a2-3781-4c14-b185-6a392300d7cc"/>
  <p:tag name="RESOURCE_RECORD_KEY" val="{&quot;71&quot;:[76235679941]}"/>
  <p:tag name="COMMONDATA" val="eyJoZGlkIjoiYTlhZWZlYzgyM2M5YzJlZWE0MjZjZWVkMjJhNjdmYTQ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73D41"/>
      </a:dk2>
      <a:lt2>
        <a:srgbClr val="F2FDFD"/>
      </a:lt2>
      <a:accent1>
        <a:srgbClr val="47BEC6"/>
      </a:accent1>
      <a:accent2>
        <a:srgbClr val="96EBE6"/>
      </a:accent2>
      <a:accent3>
        <a:srgbClr val="BEE3F1"/>
      </a:accent3>
      <a:accent4>
        <a:srgbClr val="78C69D"/>
      </a:accent4>
      <a:accent5>
        <a:srgbClr val="ACD08E"/>
      </a:accent5>
      <a:accent6>
        <a:srgbClr val="BCE5D8"/>
      </a:accent6>
      <a:hlink>
        <a:srgbClr val="5FCBFB"/>
      </a:hlink>
      <a:folHlink>
        <a:srgbClr val="B759BC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2789</TotalTime>
  <Words>3719</Words>
  <Application>Microsoft Office PowerPoint</Application>
  <PresentationFormat>宽屏</PresentationFormat>
  <Paragraphs>790</Paragraphs>
  <Slides>51</Slides>
  <Notes>50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59" baseType="lpstr">
      <vt:lpstr>等线</vt:lpstr>
      <vt:lpstr>等线 Light</vt:lpstr>
      <vt:lpstr>宋体</vt:lpstr>
      <vt:lpstr>微软雅黑</vt:lpstr>
      <vt:lpstr>Arial</vt:lpstr>
      <vt:lpstr>Calibri</vt:lpstr>
      <vt:lpstr>Wingdings</vt:lpstr>
      <vt:lpstr>Office 主题​​</vt:lpstr>
      <vt:lpstr>PowerPoint 演示文稿</vt:lpstr>
      <vt:lpstr>01通用支架类器具</vt:lpstr>
      <vt:lpstr>02中后桥线束支架器具</vt:lpstr>
      <vt:lpstr>03转向油管支架器具</vt:lpstr>
      <vt:lpstr>04国六盒子支架器具</vt:lpstr>
      <vt:lpstr>05限位支架总成器具</vt:lpstr>
      <vt:lpstr>06储气筒支架器具</vt:lpstr>
      <vt:lpstr>07吊耳总成器具</vt:lpstr>
      <vt:lpstr>08储气筒支架器具</vt:lpstr>
      <vt:lpstr>09导向板器具</vt:lpstr>
      <vt:lpstr>10平衡夹器具</vt:lpstr>
      <vt:lpstr>11减震器支架器具</vt:lpstr>
      <vt:lpstr>12板簧支架器具</vt:lpstr>
      <vt:lpstr>13排气管吊架总成器具</vt:lpstr>
      <vt:lpstr>14前桥压板器具</vt:lpstr>
      <vt:lpstr>15底盘减震器器具</vt:lpstr>
      <vt:lpstr>16中间支撑角板器具</vt:lpstr>
      <vt:lpstr>17消声器支架器具6</vt:lpstr>
      <vt:lpstr>18消声器支架器具7</vt:lpstr>
      <vt:lpstr>19消声器支架器具8</vt:lpstr>
      <vt:lpstr>20中冷器保护板器具（改方案）</vt:lpstr>
      <vt:lpstr>21下水管总成器具</vt:lpstr>
      <vt:lpstr>22换向阀总成器具</vt:lpstr>
      <vt:lpstr>23双支撑角板总成器具</vt:lpstr>
      <vt:lpstr>24板簧支座器具</vt:lpstr>
      <vt:lpstr>25弹簧销器具</vt:lpstr>
      <vt:lpstr>26储气筒总成器具</vt:lpstr>
      <vt:lpstr>27储气筒紧固带运输器具</vt:lpstr>
      <vt:lpstr>28储气筒支架总成器具1</vt:lpstr>
      <vt:lpstr>29储气筒支架总成器具2</vt:lpstr>
      <vt:lpstr>30储气筒支架总成器具3</vt:lpstr>
      <vt:lpstr>31板簧压板器具</vt:lpstr>
      <vt:lpstr>32下推力杆支座器具</vt:lpstr>
      <vt:lpstr>33气瓶连接板器具</vt:lpstr>
      <vt:lpstr>34吊管器具  </vt:lpstr>
      <vt:lpstr>35前悬支撑横梁总成器具 </vt:lpstr>
      <vt:lpstr>36保险杠左右支架器具  </vt:lpstr>
      <vt:lpstr>37全气囊支架器具  </vt:lpstr>
      <vt:lpstr>38管束支架器具</vt:lpstr>
      <vt:lpstr>39气囊盖板器具</vt:lpstr>
      <vt:lpstr>40制动软管器具</vt:lpstr>
      <vt:lpstr>41气囊器具   </vt:lpstr>
      <vt:lpstr>42托架总成器具  </vt:lpstr>
      <vt:lpstr>43V推支架器具</vt:lpstr>
      <vt:lpstr>44方向机总成器具</vt:lpstr>
      <vt:lpstr>45后桥制动气室器具</vt:lpstr>
      <vt:lpstr>46前桥制动气室器具</vt:lpstr>
      <vt:lpstr>47元宝梁器具</vt:lpstr>
      <vt:lpstr>14橡胶支座固定条塑料周转箱+内衬</vt:lpstr>
      <vt:lpstr>63.   工艺螺栓周转箱工位器具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 合昊</dc:creator>
  <cp:lastModifiedBy>崔振达</cp:lastModifiedBy>
  <cp:revision>541</cp:revision>
  <dcterms:created xsi:type="dcterms:W3CDTF">2022-12-13T09:21:00Z</dcterms:created>
  <dcterms:modified xsi:type="dcterms:W3CDTF">2025-02-15T07:53:11Z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7C28F80750A64960B6A05726A4BAE020_12</vt:lpwstr>
  </property>
  <property fmtid="{D5CDD505-2E9C-101B-9397-08002B2CF9AE}" pid="3" name="KSOProductBuildVer">
    <vt:lpwstr>2052-12.1.0.19770</vt:lpwstr>
  </property>
</Properties>
</file>